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58" r:id="rId3"/>
    <p:sldId id="257" r:id="rId4"/>
    <p:sldId id="280" r:id="rId5"/>
    <p:sldId id="261" r:id="rId6"/>
    <p:sldId id="282" r:id="rId7"/>
    <p:sldId id="271" r:id="rId8"/>
    <p:sldId id="262" r:id="rId9"/>
    <p:sldId id="281" r:id="rId10"/>
    <p:sldId id="272" r:id="rId11"/>
    <p:sldId id="264" r:id="rId12"/>
    <p:sldId id="267" r:id="rId13"/>
    <p:sldId id="265" r:id="rId14"/>
    <p:sldId id="260" r:id="rId15"/>
    <p:sldId id="275" r:id="rId16"/>
    <p:sldId id="259" r:id="rId17"/>
    <p:sldId id="285" r:id="rId18"/>
    <p:sldId id="283" r:id="rId19"/>
    <p:sldId id="276" r:id="rId20"/>
    <p:sldId id="268" r:id="rId21"/>
    <p:sldId id="269" r:id="rId22"/>
    <p:sldId id="278" r:id="rId23"/>
    <p:sldId id="277" r:id="rId24"/>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0E6735"/>
    <a:srgbClr val="679D7F"/>
    <a:srgbClr val="812E91"/>
    <a:srgbClr val="CA4E6D"/>
    <a:srgbClr val="5FC0C0"/>
    <a:srgbClr val="944EA2"/>
    <a:srgbClr val="109D49"/>
    <a:srgbClr val="F6892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5615" autoAdjust="0"/>
  </p:normalViewPr>
  <p:slideViewPr>
    <p:cSldViewPr snapToGrid="0">
      <p:cViewPr varScale="1">
        <p:scale>
          <a:sx n="105" d="100"/>
          <a:sy n="105" d="100"/>
        </p:scale>
        <p:origin x="2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61E564AA-B5DD-4B2D-B532-86B5CD12A71C}" type="datetimeFigureOut">
              <a:rPr lang="en-US" smtClean="0"/>
              <a:t>2/10/2022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AA51E44-B45B-4ABF-97BE-57D75E15460F}" type="slidenum">
              <a:rPr lang="en-US" smtClean="0"/>
              <a:t>‹#›</a:t>
            </a:fld>
            <a:endParaRPr lang="en-US"/>
          </a:p>
        </p:txBody>
      </p:sp>
    </p:spTree>
    <p:extLst>
      <p:ext uri="{BB962C8B-B14F-4D97-AF65-F5344CB8AC3E}">
        <p14:creationId xmlns:p14="http://schemas.microsoft.com/office/powerpoint/2010/main" val="2019587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have discovered that it takes approximately 400 repetitions to create a new synapse in the brain, unless it is done in play, in which case it only takes 10 – 20 repetitions” Karyn Purvis</a:t>
            </a:r>
          </a:p>
        </p:txBody>
      </p:sp>
      <p:sp>
        <p:nvSpPr>
          <p:cNvPr id="4" name="Slide Number Placeholder 3"/>
          <p:cNvSpPr>
            <a:spLocks noGrp="1"/>
          </p:cNvSpPr>
          <p:nvPr>
            <p:ph type="sldNum" sz="quarter" idx="5"/>
          </p:nvPr>
        </p:nvSpPr>
        <p:spPr/>
        <p:txBody>
          <a:bodyPr/>
          <a:lstStyle/>
          <a:p>
            <a:fld id="{6AA51E44-B45B-4ABF-97BE-57D75E15460F}" type="slidenum">
              <a:rPr lang="en-US" smtClean="0"/>
              <a:t>1</a:t>
            </a:fld>
            <a:endParaRPr lang="en-US"/>
          </a:p>
        </p:txBody>
      </p:sp>
    </p:spTree>
    <p:extLst>
      <p:ext uri="{BB962C8B-B14F-4D97-AF65-F5344CB8AC3E}">
        <p14:creationId xmlns:p14="http://schemas.microsoft.com/office/powerpoint/2010/main" val="76686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Gross Motor</a:t>
            </a:r>
          </a:p>
          <a:p>
            <a:r>
              <a:rPr lang="en-US" dirty="0"/>
              <a:t>Choice Time – all with a theme and letter focus each week; children make choices and teachers do small group work with 2 – 3 children on specific tasks;</a:t>
            </a:r>
          </a:p>
          <a:p>
            <a:r>
              <a:rPr lang="en-US" dirty="0"/>
              <a:t>Clean Up – jobs, working together</a:t>
            </a:r>
          </a:p>
          <a:p>
            <a:r>
              <a:rPr lang="en-US" dirty="0"/>
              <a:t>Circle Time – songs, stories, science experiments, etc.</a:t>
            </a:r>
          </a:p>
          <a:p>
            <a:r>
              <a:rPr lang="en-US" dirty="0"/>
              <a:t>Snack – we provide a peanut/tree nut free snack and water</a:t>
            </a:r>
          </a:p>
          <a:p>
            <a:r>
              <a:rPr lang="en-US" dirty="0"/>
              <a:t>Music &amp; Movement</a:t>
            </a:r>
          </a:p>
        </p:txBody>
      </p:sp>
      <p:sp>
        <p:nvSpPr>
          <p:cNvPr id="4" name="Slide Number Placeholder 3"/>
          <p:cNvSpPr>
            <a:spLocks noGrp="1"/>
          </p:cNvSpPr>
          <p:nvPr>
            <p:ph type="sldNum" sz="quarter" idx="5"/>
          </p:nvPr>
        </p:nvSpPr>
        <p:spPr/>
        <p:txBody>
          <a:bodyPr/>
          <a:lstStyle/>
          <a:p>
            <a:fld id="{6AA51E44-B45B-4ABF-97BE-57D75E15460F}" type="slidenum">
              <a:rPr lang="en-US" smtClean="0"/>
              <a:t>10</a:t>
            </a:fld>
            <a:endParaRPr lang="en-US"/>
          </a:p>
        </p:txBody>
      </p:sp>
    </p:spTree>
    <p:extLst>
      <p:ext uri="{BB962C8B-B14F-4D97-AF65-F5344CB8AC3E}">
        <p14:creationId xmlns:p14="http://schemas.microsoft.com/office/powerpoint/2010/main" val="3176619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11</a:t>
            </a:fld>
            <a:endParaRPr lang="en-US"/>
          </a:p>
        </p:txBody>
      </p:sp>
    </p:spTree>
    <p:extLst>
      <p:ext uri="{BB962C8B-B14F-4D97-AF65-F5344CB8AC3E}">
        <p14:creationId xmlns:p14="http://schemas.microsoft.com/office/powerpoint/2010/main" val="2869864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all the activities/curriculum that half day enjoys with added emphasis or more time to focus or build on certain skills;</a:t>
            </a:r>
          </a:p>
          <a:p>
            <a:r>
              <a:rPr lang="en-US" dirty="0"/>
              <a:t>Added to the extended day is the opportunity for the children to bring a peanut/tree nut free lunch to prepare and get ready for kindergarten – eating together, socializing, opening containers; Rest time on cots provided is important because we send their rest time bag home every other week to wash the bedding and so you can update or change the types of things put in their bag – depending on their personality and what they like; children learn to enjoy time with and by themselves on their cots;</a:t>
            </a:r>
          </a:p>
          <a:p>
            <a:r>
              <a:rPr lang="en-US" dirty="0"/>
              <a:t>Have gross motor development twice each day, once in the morning and once in the afternoon</a:t>
            </a:r>
          </a:p>
          <a:p>
            <a:r>
              <a:rPr lang="en-US" dirty="0"/>
              <a:t>We provide a peanut/tree nut free snack in the afternoon.</a:t>
            </a:r>
          </a:p>
        </p:txBody>
      </p:sp>
      <p:sp>
        <p:nvSpPr>
          <p:cNvPr id="4" name="Slide Number Placeholder 3"/>
          <p:cNvSpPr>
            <a:spLocks noGrp="1"/>
          </p:cNvSpPr>
          <p:nvPr>
            <p:ph type="sldNum" sz="quarter" idx="5"/>
          </p:nvPr>
        </p:nvSpPr>
        <p:spPr/>
        <p:txBody>
          <a:bodyPr/>
          <a:lstStyle/>
          <a:p>
            <a:fld id="{6AA51E44-B45B-4ABF-97BE-57D75E15460F}" type="slidenum">
              <a:rPr lang="en-US" smtClean="0"/>
              <a:t>12</a:t>
            </a:fld>
            <a:endParaRPr lang="en-US"/>
          </a:p>
        </p:txBody>
      </p:sp>
    </p:spTree>
    <p:extLst>
      <p:ext uri="{BB962C8B-B14F-4D97-AF65-F5344CB8AC3E}">
        <p14:creationId xmlns:p14="http://schemas.microsoft.com/office/powerpoint/2010/main" val="286700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13</a:t>
            </a:fld>
            <a:endParaRPr lang="en-US"/>
          </a:p>
        </p:txBody>
      </p:sp>
    </p:spTree>
    <p:extLst>
      <p:ext uri="{BB962C8B-B14F-4D97-AF65-F5344CB8AC3E}">
        <p14:creationId xmlns:p14="http://schemas.microsoft.com/office/powerpoint/2010/main" val="828707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14</a:t>
            </a:fld>
            <a:endParaRPr lang="en-US"/>
          </a:p>
        </p:txBody>
      </p:sp>
    </p:spTree>
    <p:extLst>
      <p:ext uri="{BB962C8B-B14F-4D97-AF65-F5344CB8AC3E}">
        <p14:creationId xmlns:p14="http://schemas.microsoft.com/office/powerpoint/2010/main" val="415815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who may not be ready for Kindergarten and are 5 by Sept. 1, 2022 – they are by birthdate ready for kindergarten, but not ready in another way – socially, emotionally, physically</a:t>
            </a:r>
          </a:p>
          <a:p>
            <a:r>
              <a:rPr lang="en-US" dirty="0"/>
              <a:t>Take what was learned in four-year-old preschool and expand and focus on specific needs of each child.  Lots of small group and one-on-one time to work on areas children need to work on.  </a:t>
            </a:r>
          </a:p>
          <a:p>
            <a:r>
              <a:rPr lang="en-US" dirty="0"/>
              <a:t>Again, working on the physical, cognitive, social/emotional, and continued language and literacy and spiritual development.</a:t>
            </a:r>
          </a:p>
        </p:txBody>
      </p:sp>
      <p:sp>
        <p:nvSpPr>
          <p:cNvPr id="4" name="Slide Number Placeholder 3"/>
          <p:cNvSpPr>
            <a:spLocks noGrp="1"/>
          </p:cNvSpPr>
          <p:nvPr>
            <p:ph type="sldNum" sz="quarter" idx="5"/>
          </p:nvPr>
        </p:nvSpPr>
        <p:spPr/>
        <p:txBody>
          <a:bodyPr/>
          <a:lstStyle/>
          <a:p>
            <a:fld id="{6AA51E44-B45B-4ABF-97BE-57D75E15460F}" type="slidenum">
              <a:rPr lang="en-US" smtClean="0"/>
              <a:t>15</a:t>
            </a:fld>
            <a:endParaRPr lang="en-US"/>
          </a:p>
        </p:txBody>
      </p:sp>
    </p:spTree>
    <p:extLst>
      <p:ext uri="{BB962C8B-B14F-4D97-AF65-F5344CB8AC3E}">
        <p14:creationId xmlns:p14="http://schemas.microsoft.com/office/powerpoint/2010/main" val="2320200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over a few registration details with you and then we will watch a short video of what to expect for our online registration through </a:t>
            </a:r>
            <a:r>
              <a:rPr lang="en-US" dirty="0" err="1"/>
              <a:t>Enrollsy</a:t>
            </a:r>
            <a:r>
              <a:rPr lang="en-US" dirty="0"/>
              <a:t>.</a:t>
            </a:r>
          </a:p>
        </p:txBody>
      </p:sp>
      <p:sp>
        <p:nvSpPr>
          <p:cNvPr id="4" name="Slide Number Placeholder 3"/>
          <p:cNvSpPr>
            <a:spLocks noGrp="1"/>
          </p:cNvSpPr>
          <p:nvPr>
            <p:ph type="sldNum" sz="quarter" idx="5"/>
          </p:nvPr>
        </p:nvSpPr>
        <p:spPr/>
        <p:txBody>
          <a:bodyPr/>
          <a:lstStyle/>
          <a:p>
            <a:fld id="{6AA51E44-B45B-4ABF-97BE-57D75E15460F}" type="slidenum">
              <a:rPr lang="en-US" smtClean="0"/>
              <a:t>16</a:t>
            </a:fld>
            <a:endParaRPr lang="en-US"/>
          </a:p>
        </p:txBody>
      </p:sp>
    </p:spTree>
    <p:extLst>
      <p:ext uri="{BB962C8B-B14F-4D97-AF65-F5344CB8AC3E}">
        <p14:creationId xmlns:p14="http://schemas.microsoft.com/office/powerpoint/2010/main" val="103109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17</a:t>
            </a:fld>
            <a:endParaRPr lang="en-US"/>
          </a:p>
        </p:txBody>
      </p:sp>
    </p:spTree>
    <p:extLst>
      <p:ext uri="{BB962C8B-B14F-4D97-AF65-F5344CB8AC3E}">
        <p14:creationId xmlns:p14="http://schemas.microsoft.com/office/powerpoint/2010/main" val="404278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19</a:t>
            </a:fld>
            <a:endParaRPr lang="en-US"/>
          </a:p>
        </p:txBody>
      </p:sp>
    </p:spTree>
    <p:extLst>
      <p:ext uri="{BB962C8B-B14F-4D97-AF65-F5344CB8AC3E}">
        <p14:creationId xmlns:p14="http://schemas.microsoft.com/office/powerpoint/2010/main" val="2405226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20</a:t>
            </a:fld>
            <a:endParaRPr lang="en-US"/>
          </a:p>
        </p:txBody>
      </p:sp>
    </p:spTree>
    <p:extLst>
      <p:ext uri="{BB962C8B-B14F-4D97-AF65-F5344CB8AC3E}">
        <p14:creationId xmlns:p14="http://schemas.microsoft.com/office/powerpoint/2010/main" val="250260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 stay-at-home mom for a long time, gaining experience to add to my degree with many opportunities offered here at Ward Church.  I was also a big fan of Ward Preschool before I even became the director, all my children attended Ward Preschool!  Now they are grown up and I am going to be a grandma this summer!!</a:t>
            </a:r>
          </a:p>
        </p:txBody>
      </p:sp>
      <p:sp>
        <p:nvSpPr>
          <p:cNvPr id="4" name="Slide Number Placeholder 3"/>
          <p:cNvSpPr>
            <a:spLocks noGrp="1"/>
          </p:cNvSpPr>
          <p:nvPr>
            <p:ph type="sldNum" sz="quarter" idx="5"/>
          </p:nvPr>
        </p:nvSpPr>
        <p:spPr/>
        <p:txBody>
          <a:bodyPr/>
          <a:lstStyle/>
          <a:p>
            <a:fld id="{6AA51E44-B45B-4ABF-97BE-57D75E15460F}" type="slidenum">
              <a:rPr lang="en-US" smtClean="0"/>
              <a:t>2</a:t>
            </a:fld>
            <a:endParaRPr lang="en-US"/>
          </a:p>
        </p:txBody>
      </p:sp>
    </p:spTree>
    <p:extLst>
      <p:ext uri="{BB962C8B-B14F-4D97-AF65-F5344CB8AC3E}">
        <p14:creationId xmlns:p14="http://schemas.microsoft.com/office/powerpoint/2010/main" val="288620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21</a:t>
            </a:fld>
            <a:endParaRPr lang="en-US"/>
          </a:p>
        </p:txBody>
      </p:sp>
    </p:spTree>
    <p:extLst>
      <p:ext uri="{BB962C8B-B14F-4D97-AF65-F5344CB8AC3E}">
        <p14:creationId xmlns:p14="http://schemas.microsoft.com/office/powerpoint/2010/main" val="1483686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22</a:t>
            </a:fld>
            <a:endParaRPr lang="en-US"/>
          </a:p>
        </p:txBody>
      </p:sp>
    </p:spTree>
    <p:extLst>
      <p:ext uri="{BB962C8B-B14F-4D97-AF65-F5344CB8AC3E}">
        <p14:creationId xmlns:p14="http://schemas.microsoft.com/office/powerpoint/2010/main" val="392738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23</a:t>
            </a:fld>
            <a:endParaRPr lang="en-US"/>
          </a:p>
        </p:txBody>
      </p:sp>
    </p:spTree>
    <p:extLst>
      <p:ext uri="{BB962C8B-B14F-4D97-AF65-F5344CB8AC3E}">
        <p14:creationId xmlns:p14="http://schemas.microsoft.com/office/powerpoint/2010/main" val="356089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introduce our three-year-old staff.  Can you ladies please raise your hand when I call your names. </a:t>
            </a:r>
          </a:p>
        </p:txBody>
      </p:sp>
      <p:sp>
        <p:nvSpPr>
          <p:cNvPr id="4" name="Slide Number Placeholder 3"/>
          <p:cNvSpPr>
            <a:spLocks noGrp="1"/>
          </p:cNvSpPr>
          <p:nvPr>
            <p:ph type="sldNum" sz="quarter" idx="5"/>
          </p:nvPr>
        </p:nvSpPr>
        <p:spPr/>
        <p:txBody>
          <a:bodyPr/>
          <a:lstStyle/>
          <a:p>
            <a:fld id="{6AA51E44-B45B-4ABF-97BE-57D75E15460F}" type="slidenum">
              <a:rPr lang="en-US" smtClean="0"/>
              <a:t>3</a:t>
            </a:fld>
            <a:endParaRPr lang="en-US"/>
          </a:p>
        </p:txBody>
      </p:sp>
    </p:spTree>
    <p:extLst>
      <p:ext uri="{BB962C8B-B14F-4D97-AF65-F5344CB8AC3E}">
        <p14:creationId xmlns:p14="http://schemas.microsoft.com/office/powerpoint/2010/main" val="277630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introduce our half day four-year-old staff. </a:t>
            </a:r>
          </a:p>
        </p:txBody>
      </p:sp>
      <p:sp>
        <p:nvSpPr>
          <p:cNvPr id="4" name="Slide Number Placeholder 3"/>
          <p:cNvSpPr>
            <a:spLocks noGrp="1"/>
          </p:cNvSpPr>
          <p:nvPr>
            <p:ph type="sldNum" sz="quarter" idx="5"/>
          </p:nvPr>
        </p:nvSpPr>
        <p:spPr/>
        <p:txBody>
          <a:bodyPr/>
          <a:lstStyle/>
          <a:p>
            <a:fld id="{6AA51E44-B45B-4ABF-97BE-57D75E15460F}" type="slidenum">
              <a:rPr lang="en-US" smtClean="0"/>
              <a:t>4</a:t>
            </a:fld>
            <a:endParaRPr lang="en-US"/>
          </a:p>
        </p:txBody>
      </p:sp>
    </p:spTree>
    <p:extLst>
      <p:ext uri="{BB962C8B-B14F-4D97-AF65-F5344CB8AC3E}">
        <p14:creationId xmlns:p14="http://schemas.microsoft.com/office/powerpoint/2010/main" val="182903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introduce our full </a:t>
            </a:r>
            <a:r>
              <a:rPr lang="en-US"/>
              <a:t>day -year-old </a:t>
            </a:r>
            <a:r>
              <a:rPr lang="en-US" dirty="0"/>
              <a:t>staff. </a:t>
            </a:r>
          </a:p>
        </p:txBody>
      </p:sp>
      <p:sp>
        <p:nvSpPr>
          <p:cNvPr id="4" name="Slide Number Placeholder 3"/>
          <p:cNvSpPr>
            <a:spLocks noGrp="1"/>
          </p:cNvSpPr>
          <p:nvPr>
            <p:ph type="sldNum" sz="quarter" idx="5"/>
          </p:nvPr>
        </p:nvSpPr>
        <p:spPr/>
        <p:txBody>
          <a:bodyPr/>
          <a:lstStyle/>
          <a:p>
            <a:fld id="{6AA51E44-B45B-4ABF-97BE-57D75E15460F}" type="slidenum">
              <a:rPr lang="en-US" smtClean="0"/>
              <a:t>5</a:t>
            </a:fld>
            <a:endParaRPr lang="en-US"/>
          </a:p>
        </p:txBody>
      </p:sp>
    </p:spTree>
    <p:extLst>
      <p:ext uri="{BB962C8B-B14F-4D97-AF65-F5344CB8AC3E}">
        <p14:creationId xmlns:p14="http://schemas.microsoft.com/office/powerpoint/2010/main" val="4253781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introduce our young fives staff.  </a:t>
            </a:r>
          </a:p>
          <a:p>
            <a:r>
              <a:rPr lang="en-US" dirty="0"/>
              <a:t>Ladies you may all leave, thank you.  We will see them in a bit when I dismiss you to the preschool hallway where you can meet them, look at their classrooms and ask them any questions. </a:t>
            </a:r>
          </a:p>
        </p:txBody>
      </p:sp>
      <p:sp>
        <p:nvSpPr>
          <p:cNvPr id="4" name="Slide Number Placeholder 3"/>
          <p:cNvSpPr>
            <a:spLocks noGrp="1"/>
          </p:cNvSpPr>
          <p:nvPr>
            <p:ph type="sldNum" sz="quarter" idx="5"/>
          </p:nvPr>
        </p:nvSpPr>
        <p:spPr/>
        <p:txBody>
          <a:bodyPr/>
          <a:lstStyle/>
          <a:p>
            <a:fld id="{6AA51E44-B45B-4ABF-97BE-57D75E15460F}" type="slidenum">
              <a:rPr lang="en-US" smtClean="0"/>
              <a:t>6</a:t>
            </a:fld>
            <a:endParaRPr lang="en-US"/>
          </a:p>
        </p:txBody>
      </p:sp>
    </p:spTree>
    <p:extLst>
      <p:ext uri="{BB962C8B-B14F-4D97-AF65-F5344CB8AC3E}">
        <p14:creationId xmlns:p14="http://schemas.microsoft.com/office/powerpoint/2010/main" val="414864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 Your children to learn to love school and learning.</a:t>
            </a:r>
          </a:p>
          <a:p>
            <a:r>
              <a:rPr lang="en-US" dirty="0"/>
              <a:t>Play based</a:t>
            </a:r>
          </a:p>
          <a:p>
            <a:r>
              <a:rPr lang="en-US" dirty="0"/>
              <a:t>Sensory Experiences</a:t>
            </a:r>
          </a:p>
          <a:p>
            <a:r>
              <a:rPr lang="en-US" dirty="0"/>
              <a:t>Develop Lifelong Learners</a:t>
            </a:r>
          </a:p>
        </p:txBody>
      </p:sp>
      <p:sp>
        <p:nvSpPr>
          <p:cNvPr id="4" name="Slide Number Placeholder 3"/>
          <p:cNvSpPr>
            <a:spLocks noGrp="1"/>
          </p:cNvSpPr>
          <p:nvPr>
            <p:ph type="sldNum" sz="quarter" idx="5"/>
          </p:nvPr>
        </p:nvSpPr>
        <p:spPr/>
        <p:txBody>
          <a:bodyPr/>
          <a:lstStyle/>
          <a:p>
            <a:fld id="{6AA51E44-B45B-4ABF-97BE-57D75E15460F}" type="slidenum">
              <a:rPr lang="en-US" smtClean="0"/>
              <a:t>7</a:t>
            </a:fld>
            <a:endParaRPr lang="en-US"/>
          </a:p>
        </p:txBody>
      </p:sp>
    </p:spTree>
    <p:extLst>
      <p:ext uri="{BB962C8B-B14F-4D97-AF65-F5344CB8AC3E}">
        <p14:creationId xmlns:p14="http://schemas.microsoft.com/office/powerpoint/2010/main" val="107809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8</a:t>
            </a:fld>
            <a:endParaRPr lang="en-US"/>
          </a:p>
        </p:txBody>
      </p:sp>
    </p:spTree>
    <p:extLst>
      <p:ext uri="{BB962C8B-B14F-4D97-AF65-F5344CB8AC3E}">
        <p14:creationId xmlns:p14="http://schemas.microsoft.com/office/powerpoint/2010/main" val="307163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1E44-B45B-4ABF-97BE-57D75E15460F}" type="slidenum">
              <a:rPr lang="en-US" smtClean="0"/>
              <a:t>9</a:t>
            </a:fld>
            <a:endParaRPr lang="en-US"/>
          </a:p>
        </p:txBody>
      </p:sp>
    </p:spTree>
    <p:extLst>
      <p:ext uri="{BB962C8B-B14F-4D97-AF65-F5344CB8AC3E}">
        <p14:creationId xmlns:p14="http://schemas.microsoft.com/office/powerpoint/2010/main" val="1201597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2/10/2022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pn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2044949"/>
            <a:ext cx="7197726" cy="2421464"/>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284709" y="-49655"/>
            <a:ext cx="9308950" cy="2123658"/>
          </a:xfrm>
          <a:prstGeom prst="rect">
            <a:avLst/>
          </a:prstGeom>
          <a:noFill/>
        </p:spPr>
        <p:txBody>
          <a:bodyPr wrap="square" rtlCol="0">
            <a:spAutoFit/>
          </a:bodyPr>
          <a:lstStyle/>
          <a:p>
            <a:pPr algn="ctr"/>
            <a:r>
              <a:rPr lang="en-US" sz="4800" dirty="0">
                <a:solidFill>
                  <a:srgbClr val="109D49"/>
                </a:solidFill>
                <a:latin typeface="Eras Demi ITC" panose="020B0805030504020804" pitchFamily="34" charset="0"/>
              </a:rPr>
              <a:t>WELCOME </a:t>
            </a:r>
          </a:p>
          <a:p>
            <a:pPr algn="ctr"/>
            <a:r>
              <a:rPr lang="en-US" sz="3600" dirty="0">
                <a:solidFill>
                  <a:srgbClr val="109D49"/>
                </a:solidFill>
                <a:latin typeface="Eras Demi ITC" panose="020B0805030504020804" pitchFamily="34" charset="0"/>
              </a:rPr>
              <a:t>to</a:t>
            </a:r>
          </a:p>
          <a:p>
            <a:pPr algn="ctr"/>
            <a:r>
              <a:rPr lang="en-US" sz="4800" dirty="0">
                <a:solidFill>
                  <a:srgbClr val="109D49"/>
                </a:solidFill>
                <a:latin typeface="Eras Demi ITC" panose="020B0805030504020804" pitchFamily="34" charset="0"/>
              </a:rPr>
              <a:t>Ward Preschool Open House</a:t>
            </a:r>
          </a:p>
        </p:txBody>
      </p:sp>
      <p:sp>
        <p:nvSpPr>
          <p:cNvPr id="8" name="TextBox 7"/>
          <p:cNvSpPr txBox="1"/>
          <p:nvPr/>
        </p:nvSpPr>
        <p:spPr>
          <a:xfrm>
            <a:off x="2561222" y="2134932"/>
            <a:ext cx="8755923" cy="3293209"/>
          </a:xfrm>
          <a:prstGeom prst="rect">
            <a:avLst/>
          </a:prstGeom>
          <a:noFill/>
        </p:spPr>
        <p:txBody>
          <a:bodyPr wrap="none" rtlCol="0">
            <a:spAutoFit/>
          </a:bodyPr>
          <a:lstStyle/>
          <a:p>
            <a:pPr algn="ctr"/>
            <a:r>
              <a:rPr lang="en-US" sz="2800" dirty="0">
                <a:solidFill>
                  <a:srgbClr val="DF6025"/>
                </a:solidFill>
                <a:latin typeface="Eras Medium ITC" panose="020B0602030504020804" pitchFamily="34" charset="0"/>
              </a:rPr>
              <a:t>Our philosophy is</a:t>
            </a:r>
            <a:r>
              <a:rPr lang="en-US" sz="2800" dirty="0">
                <a:solidFill>
                  <a:srgbClr val="F68924"/>
                </a:solidFill>
                <a:latin typeface="Eras Medium ITC" panose="020B0602030504020804" pitchFamily="34" charset="0"/>
              </a:rPr>
              <a:t> </a:t>
            </a:r>
            <a:r>
              <a:rPr lang="en-US" sz="2800" dirty="0">
                <a:solidFill>
                  <a:srgbClr val="109D49"/>
                </a:solidFill>
                <a:latin typeface="Eras Medium ITC" panose="020B0602030504020804" pitchFamily="34" charset="0"/>
              </a:rPr>
              <a:t>“Learning Through Play.”</a:t>
            </a:r>
          </a:p>
          <a:p>
            <a:pPr algn="ctr"/>
            <a:endParaRPr lang="en-US" sz="1200" dirty="0">
              <a:solidFill>
                <a:srgbClr val="109D49"/>
              </a:solidFill>
              <a:latin typeface="Eras Medium ITC" panose="020B0602030504020804" pitchFamily="34" charset="0"/>
            </a:endParaRPr>
          </a:p>
          <a:p>
            <a:pPr algn="ctr"/>
            <a:r>
              <a:rPr lang="en-US" sz="2800" dirty="0">
                <a:solidFill>
                  <a:srgbClr val="DF6025"/>
                </a:solidFill>
                <a:latin typeface="Eras Medium ITC" panose="020B0602030504020804" pitchFamily="34" charset="0"/>
              </a:rPr>
              <a:t>Ward Preschool was established to provide children a </a:t>
            </a:r>
          </a:p>
          <a:p>
            <a:pPr algn="ctr"/>
            <a:r>
              <a:rPr lang="en-US" sz="2800" dirty="0">
                <a:solidFill>
                  <a:srgbClr val="109D49"/>
                </a:solidFill>
                <a:latin typeface="Eras Medium ITC" panose="020B0602030504020804" pitchFamily="34" charset="0"/>
              </a:rPr>
              <a:t>Christ-centered foundation </a:t>
            </a:r>
            <a:r>
              <a:rPr lang="en-US" sz="2800" dirty="0">
                <a:solidFill>
                  <a:srgbClr val="DF6025"/>
                </a:solidFill>
                <a:latin typeface="Eras Medium ITC" panose="020B0602030504020804" pitchFamily="34" charset="0"/>
              </a:rPr>
              <a:t>for the </a:t>
            </a:r>
            <a:r>
              <a:rPr lang="en-US" sz="2800" dirty="0">
                <a:solidFill>
                  <a:srgbClr val="109D49"/>
                </a:solidFill>
                <a:latin typeface="Eras Medium ITC" panose="020B0602030504020804" pitchFamily="34" charset="0"/>
              </a:rPr>
              <a:t>development</a:t>
            </a:r>
            <a:r>
              <a:rPr lang="en-US" sz="2800" dirty="0">
                <a:solidFill>
                  <a:srgbClr val="F68924"/>
                </a:solidFill>
                <a:latin typeface="Eras Medium ITC" panose="020B0602030504020804" pitchFamily="34" charset="0"/>
              </a:rPr>
              <a:t> </a:t>
            </a:r>
          </a:p>
          <a:p>
            <a:pPr algn="ctr"/>
            <a:r>
              <a:rPr lang="en-US" sz="2800" dirty="0">
                <a:solidFill>
                  <a:srgbClr val="DF6025"/>
                </a:solidFill>
                <a:latin typeface="Eras Medium ITC" panose="020B0602030504020804" pitchFamily="34" charset="0"/>
              </a:rPr>
              <a:t>of a positive self-image; socialization skills, </a:t>
            </a:r>
          </a:p>
          <a:p>
            <a:pPr algn="ctr"/>
            <a:r>
              <a:rPr lang="en-US" sz="2800" dirty="0">
                <a:solidFill>
                  <a:srgbClr val="DF6025"/>
                </a:solidFill>
                <a:latin typeface="Eras Medium ITC" panose="020B0602030504020804" pitchFamily="34" charset="0"/>
              </a:rPr>
              <a:t>basic moral and spiritual concepts, and educational </a:t>
            </a:r>
          </a:p>
          <a:p>
            <a:pPr algn="ctr"/>
            <a:r>
              <a:rPr lang="en-US" sz="2800" dirty="0">
                <a:solidFill>
                  <a:srgbClr val="DF6025"/>
                </a:solidFill>
                <a:latin typeface="Eras Medium ITC" panose="020B0602030504020804" pitchFamily="34" charset="0"/>
              </a:rPr>
              <a:t>readiness skills; all to be </a:t>
            </a:r>
            <a:r>
              <a:rPr lang="en-US" sz="2800" dirty="0">
                <a:solidFill>
                  <a:srgbClr val="109D49"/>
                </a:solidFill>
                <a:latin typeface="Eras Medium ITC" panose="020B0602030504020804" pitchFamily="34" charset="0"/>
              </a:rPr>
              <a:t>nurtured</a:t>
            </a:r>
            <a:r>
              <a:rPr lang="en-US" sz="2800" dirty="0">
                <a:solidFill>
                  <a:srgbClr val="F68924"/>
                </a:solidFill>
                <a:latin typeface="Eras Medium ITC" panose="020B0602030504020804" pitchFamily="34" charset="0"/>
              </a:rPr>
              <a:t> </a:t>
            </a:r>
          </a:p>
          <a:p>
            <a:pPr algn="ctr"/>
            <a:r>
              <a:rPr lang="en-US" sz="2800" dirty="0">
                <a:solidFill>
                  <a:srgbClr val="DF6025"/>
                </a:solidFill>
                <a:latin typeface="Eras Medium ITC" panose="020B0602030504020804" pitchFamily="34" charset="0"/>
              </a:rPr>
              <a:t>in an atmosphere of Christian love.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543" y="1810871"/>
            <a:ext cx="3863416" cy="5096784"/>
          </a:xfrm>
          <a:prstGeom prst="rect">
            <a:avLst/>
          </a:prstGeom>
        </p:spPr>
      </p:pic>
      <p:sp>
        <p:nvSpPr>
          <p:cNvPr id="4" name="TextBox 3"/>
          <p:cNvSpPr txBox="1"/>
          <p:nvPr/>
        </p:nvSpPr>
        <p:spPr>
          <a:xfrm>
            <a:off x="13245" y="6224690"/>
            <a:ext cx="12165511" cy="600164"/>
          </a:xfrm>
          <a:prstGeom prst="rect">
            <a:avLst/>
          </a:prstGeom>
          <a:noFill/>
        </p:spPr>
        <p:txBody>
          <a:bodyPr wrap="none" rtlCol="0">
            <a:spAutoFit/>
          </a:bodyPr>
          <a:lstStyle/>
          <a:p>
            <a:pPr algn="ctr"/>
            <a:r>
              <a:rPr lang="en-US" sz="1100" dirty="0">
                <a:latin typeface="Eras Medium ITC" panose="020B0602030504020804" pitchFamily="34" charset="0"/>
              </a:rPr>
              <a:t>Ward Preschool admits students of any race, color, national and ethnic origin to all the rights, privileges, programs and activities generally accorded or made available to students at the school.  </a:t>
            </a:r>
          </a:p>
          <a:p>
            <a:pPr algn="ctr"/>
            <a:r>
              <a:rPr lang="en-US" sz="1100" dirty="0">
                <a:latin typeface="Eras Medium ITC" panose="020B0602030504020804" pitchFamily="34" charset="0"/>
              </a:rPr>
              <a:t>It does not discriminate on the basis of race, color, national and ethnic origin in the administration of its educational policies, admissions policies, scholarship programs and other school</a:t>
            </a:r>
          </a:p>
          <a:p>
            <a:pPr algn="ctr"/>
            <a:r>
              <a:rPr lang="en-US" sz="1100" dirty="0">
                <a:latin typeface="Eras Medium ITC" panose="020B0602030504020804" pitchFamily="34" charset="0"/>
              </a:rPr>
              <a:t>administered programs.</a:t>
            </a:r>
          </a:p>
        </p:txBody>
      </p:sp>
    </p:spTree>
    <p:extLst>
      <p:ext uri="{BB962C8B-B14F-4D97-AF65-F5344CB8AC3E}">
        <p14:creationId xmlns:p14="http://schemas.microsoft.com/office/powerpoint/2010/main" val="8283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0"/>
            <a:ext cx="11994777" cy="6032421"/>
          </a:xfrm>
          <a:prstGeom prst="rect">
            <a:avLst/>
          </a:prstGeom>
          <a:noFill/>
          <a:ln w="38100">
            <a:noFill/>
          </a:ln>
        </p:spPr>
        <p:txBody>
          <a:bodyPr wrap="square" rtlCol="0">
            <a:spAutoFit/>
          </a:bodyPr>
          <a:lstStyle/>
          <a:p>
            <a:r>
              <a:rPr lang="en-US" sz="2000" b="1" u="sng" dirty="0">
                <a:solidFill>
                  <a:schemeClr val="accent1"/>
                </a:solidFill>
                <a:latin typeface="Eras Medium ITC" panose="020B0602030504020804" pitchFamily="34" charset="0"/>
              </a:rPr>
              <a:t>Center Choice Time</a:t>
            </a:r>
          </a:p>
          <a:p>
            <a:r>
              <a:rPr lang="en-US" sz="2000" dirty="0">
                <a:solidFill>
                  <a:srgbClr val="109D49"/>
                </a:solidFill>
                <a:latin typeface="Eras Medium ITC" panose="020B0602030504020804" pitchFamily="34" charset="0"/>
              </a:rPr>
              <a:t>Blocks, dramatic play, toys &amp; games, art, literacy, science &amp; discovery, math, sand &amp; water, writing and journals</a:t>
            </a:r>
          </a:p>
          <a:p>
            <a:endParaRPr lang="en-US" sz="1000" dirty="0">
              <a:solidFill>
                <a:srgbClr val="109D49"/>
              </a:solidFill>
              <a:latin typeface="Eras Medium ITC" panose="020B0602030504020804" pitchFamily="34" charset="0"/>
            </a:endParaRPr>
          </a:p>
          <a:p>
            <a:r>
              <a:rPr lang="en-US" sz="2000" b="1" u="sng" dirty="0">
                <a:solidFill>
                  <a:schemeClr val="accent1"/>
                </a:solidFill>
                <a:latin typeface="Eras Medium ITC" panose="020B0602030504020804" pitchFamily="34" charset="0"/>
              </a:rPr>
              <a:t>Clean Up</a:t>
            </a:r>
          </a:p>
          <a:p>
            <a:r>
              <a:rPr lang="en-US" sz="2000" dirty="0">
                <a:solidFill>
                  <a:srgbClr val="109D49"/>
                </a:solidFill>
                <a:latin typeface="Eras Medium ITC" panose="020B0602030504020804" pitchFamily="34" charset="0"/>
              </a:rPr>
              <a:t>Everyone helps to clean up and completes their job of the week</a:t>
            </a:r>
          </a:p>
          <a:p>
            <a:endParaRPr lang="en-US" sz="1000" dirty="0">
              <a:solidFill>
                <a:srgbClr val="109D49"/>
              </a:solidFill>
              <a:latin typeface="Eras Medium ITC" panose="020B0602030504020804" pitchFamily="34" charset="0"/>
            </a:endParaRPr>
          </a:p>
          <a:p>
            <a:r>
              <a:rPr lang="en-US" sz="2000" b="1" u="sng" dirty="0">
                <a:solidFill>
                  <a:schemeClr val="accent1"/>
                </a:solidFill>
                <a:latin typeface="Eras Medium ITC" panose="020B0602030504020804" pitchFamily="34" charset="0"/>
              </a:rPr>
              <a:t>Circle Time</a:t>
            </a:r>
          </a:p>
          <a:p>
            <a:r>
              <a:rPr lang="en-US" sz="2000" dirty="0">
                <a:solidFill>
                  <a:srgbClr val="109D49"/>
                </a:solidFill>
                <a:latin typeface="Eras Medium ITC" panose="020B0602030504020804" pitchFamily="34" charset="0"/>
              </a:rPr>
              <a:t>Introduction of letters and letter sounds, Bible verse, Spunky Monkey adventures, weather reports, show &amp; tell, storybook reading, interactive activities, patterning, rote counting &amp; science experiments</a:t>
            </a:r>
          </a:p>
          <a:p>
            <a:endParaRPr lang="en-US" sz="1000" dirty="0">
              <a:solidFill>
                <a:srgbClr val="109D49"/>
              </a:solidFill>
              <a:latin typeface="Eras Medium ITC" panose="020B0602030504020804" pitchFamily="34" charset="0"/>
            </a:endParaRPr>
          </a:p>
          <a:p>
            <a:r>
              <a:rPr lang="en-US" sz="2000" b="1" u="sng" dirty="0">
                <a:solidFill>
                  <a:schemeClr val="accent1"/>
                </a:solidFill>
                <a:latin typeface="Eras Medium ITC" panose="020B0602030504020804" pitchFamily="34" charset="0"/>
              </a:rPr>
              <a:t>Snack Time</a:t>
            </a:r>
          </a:p>
          <a:p>
            <a:r>
              <a:rPr lang="en-US" sz="2000" dirty="0">
                <a:solidFill>
                  <a:srgbClr val="109D49"/>
                </a:solidFill>
                <a:latin typeface="Eras Medium ITC" panose="020B0602030504020804" pitchFamily="34" charset="0"/>
              </a:rPr>
              <a:t>Prayer &amp; hand washing occur before eating; snack provided;</a:t>
            </a:r>
          </a:p>
          <a:p>
            <a:endParaRPr lang="en-US" sz="1000" dirty="0">
              <a:solidFill>
                <a:srgbClr val="109D49"/>
              </a:solidFill>
              <a:latin typeface="Eras Medium ITC" panose="020B0602030504020804" pitchFamily="34" charset="0"/>
            </a:endParaRPr>
          </a:p>
          <a:p>
            <a:r>
              <a:rPr lang="en-US" sz="2000" b="1" u="sng" dirty="0">
                <a:solidFill>
                  <a:schemeClr val="accent1"/>
                </a:solidFill>
                <a:latin typeface="Eras Medium ITC" panose="020B0602030504020804" pitchFamily="34" charset="0"/>
              </a:rPr>
              <a:t>Music &amp; Movement</a:t>
            </a:r>
          </a:p>
          <a:p>
            <a:r>
              <a:rPr lang="en-US" sz="2000" dirty="0">
                <a:solidFill>
                  <a:srgbClr val="109D49"/>
                </a:solidFill>
                <a:latin typeface="Eras Medium ITC" panose="020B0602030504020804" pitchFamily="34" charset="0"/>
              </a:rPr>
              <a:t>Musical instruments, scarves, rhythm sticks and body movements </a:t>
            </a:r>
          </a:p>
          <a:p>
            <a:r>
              <a:rPr lang="en-US" sz="2000" dirty="0">
                <a:solidFill>
                  <a:srgbClr val="109D49"/>
                </a:solidFill>
                <a:latin typeface="Eras Medium ITC" panose="020B0602030504020804" pitchFamily="34" charset="0"/>
              </a:rPr>
              <a:t>are used</a:t>
            </a:r>
          </a:p>
          <a:p>
            <a:endParaRPr lang="en-US" sz="1000" dirty="0">
              <a:solidFill>
                <a:srgbClr val="109D49"/>
              </a:solidFill>
              <a:latin typeface="Eras Medium ITC" panose="020B0602030504020804" pitchFamily="34" charset="0"/>
            </a:endParaRPr>
          </a:p>
          <a:p>
            <a:r>
              <a:rPr lang="en-US" sz="2000" b="1" u="sng" dirty="0">
                <a:solidFill>
                  <a:schemeClr val="accent1"/>
                </a:solidFill>
                <a:latin typeface="Eras Medium ITC" panose="020B0602030504020804" pitchFamily="34" charset="0"/>
              </a:rPr>
              <a:t>Gross Motor Development</a:t>
            </a:r>
          </a:p>
          <a:p>
            <a:r>
              <a:rPr lang="en-US" sz="2000" dirty="0">
                <a:solidFill>
                  <a:srgbClr val="109D49"/>
                </a:solidFill>
                <a:latin typeface="Eras Medium ITC" panose="020B0602030504020804" pitchFamily="34" charset="0"/>
              </a:rPr>
              <a:t>Gym or playground</a:t>
            </a:r>
          </a:p>
          <a:p>
            <a:r>
              <a:rPr lang="en-US" b="1" dirty="0">
                <a:solidFill>
                  <a:srgbClr val="109D49"/>
                </a:solidFill>
                <a:latin typeface="Eras Medium ITC" panose="020B0602030504020804" pitchFamily="34" charset="0"/>
              </a:rPr>
              <a:t> </a:t>
            </a:r>
          </a:p>
          <a:p>
            <a:endParaRPr lang="en-US" dirty="0">
              <a:solidFill>
                <a:srgbClr val="109D49"/>
              </a:solidFill>
            </a:endParaRPr>
          </a:p>
        </p:txBody>
      </p:sp>
      <p:sp>
        <p:nvSpPr>
          <p:cNvPr id="6" name="TextBox 5"/>
          <p:cNvSpPr txBox="1"/>
          <p:nvPr/>
        </p:nvSpPr>
        <p:spPr>
          <a:xfrm>
            <a:off x="1128106" y="5952565"/>
            <a:ext cx="9738564" cy="769441"/>
          </a:xfrm>
          <a:prstGeom prst="rect">
            <a:avLst/>
          </a:prstGeom>
          <a:noFill/>
        </p:spPr>
        <p:txBody>
          <a:bodyPr wrap="none" rtlCol="0">
            <a:spAutoFit/>
          </a:bodyPr>
          <a:lstStyle/>
          <a:p>
            <a:pPr algn="ctr"/>
            <a:r>
              <a:rPr lang="en-US" sz="4400" b="1" dirty="0">
                <a:solidFill>
                  <a:srgbClr val="FFFFFF"/>
                </a:solidFill>
                <a:latin typeface="Eras Medium ITC" panose="020B0602030504020804" pitchFamily="34" charset="0"/>
              </a:rPr>
              <a:t>Half Day Four-Year-Old Daily Schedule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516" y="3489891"/>
            <a:ext cx="2853335" cy="2475268"/>
          </a:xfrm>
          <a:prstGeom prst="rect">
            <a:avLst/>
          </a:prstGeom>
        </p:spPr>
      </p:pic>
    </p:spTree>
    <p:extLst>
      <p:ext uri="{BB962C8B-B14F-4D97-AF65-F5344CB8AC3E}">
        <p14:creationId xmlns:p14="http://schemas.microsoft.com/office/powerpoint/2010/main" val="352405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73"/>
            <a:ext cx="12192000" cy="6858000"/>
          </a:xfrm>
          <a:prstGeom prst="rect">
            <a:avLst/>
          </a:prstGeom>
          <a:ln>
            <a:solidFill>
              <a:srgbClr val="9856A5"/>
            </a:solidFill>
          </a:ln>
        </p:spPr>
      </p:pic>
      <p:sp>
        <p:nvSpPr>
          <p:cNvPr id="7" name="TextBox 6"/>
          <p:cNvSpPr txBox="1"/>
          <p:nvPr/>
        </p:nvSpPr>
        <p:spPr>
          <a:xfrm>
            <a:off x="1407834" y="6010180"/>
            <a:ext cx="9188734" cy="646331"/>
          </a:xfrm>
          <a:prstGeom prst="rect">
            <a:avLst/>
          </a:prstGeom>
          <a:noFill/>
        </p:spPr>
        <p:txBody>
          <a:bodyPr wrap="none" rtlCol="0">
            <a:spAutoFit/>
          </a:bodyPr>
          <a:lstStyle/>
          <a:p>
            <a:r>
              <a:rPr lang="en-US" sz="3600" dirty="0">
                <a:latin typeface="Eras Demi ITC" panose="020B0805030504020804" pitchFamily="34" charset="0"/>
              </a:rPr>
              <a:t>Child must Be Four by September 1, 2022</a:t>
            </a:r>
          </a:p>
        </p:txBody>
      </p:sp>
      <p:sp>
        <p:nvSpPr>
          <p:cNvPr id="9" name="TextBox 8"/>
          <p:cNvSpPr txBox="1"/>
          <p:nvPr/>
        </p:nvSpPr>
        <p:spPr>
          <a:xfrm>
            <a:off x="3177543" y="49988"/>
            <a:ext cx="5649303" cy="646331"/>
          </a:xfrm>
          <a:prstGeom prst="rect">
            <a:avLst/>
          </a:prstGeom>
          <a:noFill/>
        </p:spPr>
        <p:txBody>
          <a:bodyPr wrap="none" rtlCol="0">
            <a:spAutoFit/>
          </a:bodyPr>
          <a:lstStyle/>
          <a:p>
            <a:r>
              <a:rPr lang="en-US" sz="3600" dirty="0">
                <a:solidFill>
                  <a:srgbClr val="109D49"/>
                </a:solidFill>
                <a:latin typeface="Eras Demi ITC" panose="020B0805030504020804" pitchFamily="34" charset="0"/>
              </a:rPr>
              <a:t>4-Year-Old Extended Day</a:t>
            </a:r>
          </a:p>
        </p:txBody>
      </p:sp>
      <p:sp>
        <p:nvSpPr>
          <p:cNvPr id="10" name="TextBox 9"/>
          <p:cNvSpPr txBox="1"/>
          <p:nvPr/>
        </p:nvSpPr>
        <p:spPr>
          <a:xfrm>
            <a:off x="3901298" y="541244"/>
            <a:ext cx="4201791" cy="584775"/>
          </a:xfrm>
          <a:prstGeom prst="rect">
            <a:avLst/>
          </a:prstGeom>
          <a:noFill/>
        </p:spPr>
        <p:txBody>
          <a:bodyPr wrap="none" rtlCol="0">
            <a:spAutoFit/>
          </a:bodyPr>
          <a:lstStyle/>
          <a:p>
            <a:pPr algn="ctr"/>
            <a:r>
              <a:rPr lang="en-US" sz="3200" dirty="0">
                <a:solidFill>
                  <a:srgbClr val="F68924"/>
                </a:solidFill>
                <a:latin typeface="Eras Demi ITC" panose="020B0805030504020804" pitchFamily="34" charset="0"/>
              </a:rPr>
              <a:t>9:00 a.m. – 3:00 p.m.</a:t>
            </a:r>
          </a:p>
        </p:txBody>
      </p:sp>
      <p:sp>
        <p:nvSpPr>
          <p:cNvPr id="11" name="TextBox 10"/>
          <p:cNvSpPr txBox="1"/>
          <p:nvPr/>
        </p:nvSpPr>
        <p:spPr>
          <a:xfrm>
            <a:off x="1324015" y="1833565"/>
            <a:ext cx="3618298" cy="954107"/>
          </a:xfrm>
          <a:prstGeom prst="rect">
            <a:avLst/>
          </a:prstGeom>
          <a:noFill/>
          <a:ln w="38100">
            <a:solidFill>
              <a:srgbClr val="9856A5"/>
            </a:solidFill>
          </a:ln>
        </p:spPr>
        <p:txBody>
          <a:bodyPr wrap="none" rtlCol="0">
            <a:spAutoFit/>
          </a:bodyPr>
          <a:lstStyle/>
          <a:p>
            <a:pPr algn="ctr"/>
            <a:r>
              <a:rPr lang="en-US" sz="2800" dirty="0">
                <a:solidFill>
                  <a:srgbClr val="109D49"/>
                </a:solidFill>
                <a:latin typeface="Eras Demi ITC" panose="020B0805030504020804" pitchFamily="34" charset="0"/>
              </a:rPr>
              <a:t>$273/month</a:t>
            </a:r>
          </a:p>
          <a:p>
            <a:pPr algn="ctr"/>
            <a:r>
              <a:rPr lang="en-US" sz="2800" dirty="0">
                <a:solidFill>
                  <a:srgbClr val="109D49"/>
                </a:solidFill>
                <a:latin typeface="Eras Demi ITC" panose="020B0805030504020804" pitchFamily="34" charset="0"/>
              </a:rPr>
              <a:t>Tuesday &amp; Thursday</a:t>
            </a:r>
          </a:p>
        </p:txBody>
      </p:sp>
      <p:sp>
        <p:nvSpPr>
          <p:cNvPr id="8" name="TextBox 7"/>
          <p:cNvSpPr txBox="1"/>
          <p:nvPr/>
        </p:nvSpPr>
        <p:spPr>
          <a:xfrm>
            <a:off x="2680945" y="3819575"/>
            <a:ext cx="5995552" cy="954107"/>
          </a:xfrm>
          <a:prstGeom prst="rect">
            <a:avLst/>
          </a:prstGeom>
          <a:noFill/>
          <a:ln w="38100">
            <a:solidFill>
              <a:srgbClr val="9856A5"/>
            </a:solidFill>
          </a:ln>
        </p:spPr>
        <p:txBody>
          <a:bodyPr wrap="none" rtlCol="0">
            <a:spAutoFit/>
          </a:bodyPr>
          <a:lstStyle/>
          <a:p>
            <a:pPr algn="ctr"/>
            <a:r>
              <a:rPr lang="en-US" sz="2800" dirty="0">
                <a:solidFill>
                  <a:srgbClr val="109D49"/>
                </a:solidFill>
                <a:latin typeface="Eras Demi ITC" panose="020B0805030504020804" pitchFamily="34" charset="0"/>
              </a:rPr>
              <a:t>$410/month</a:t>
            </a:r>
          </a:p>
          <a:p>
            <a:pPr algn="ctr"/>
            <a:r>
              <a:rPr lang="en-US" sz="2800" dirty="0">
                <a:solidFill>
                  <a:srgbClr val="F68924"/>
                </a:solidFill>
                <a:latin typeface="Eras Demi ITC" panose="020B0805030504020804" pitchFamily="34" charset="0"/>
              </a:rPr>
              <a:t>Tuesday, Wednesday &amp; Thursday</a:t>
            </a:r>
          </a:p>
        </p:txBody>
      </p:sp>
      <p:sp>
        <p:nvSpPr>
          <p:cNvPr id="4" name="TextBox 3"/>
          <p:cNvSpPr txBox="1"/>
          <p:nvPr/>
        </p:nvSpPr>
        <p:spPr>
          <a:xfrm>
            <a:off x="2458571" y="5005315"/>
            <a:ext cx="6782626" cy="523220"/>
          </a:xfrm>
          <a:prstGeom prst="rect">
            <a:avLst/>
          </a:prstGeom>
          <a:noFill/>
        </p:spPr>
        <p:txBody>
          <a:bodyPr wrap="none" rtlCol="0">
            <a:spAutoFit/>
          </a:bodyPr>
          <a:lstStyle/>
          <a:p>
            <a:pPr algn="ctr"/>
            <a:r>
              <a:rPr lang="en-US" sz="2800" dirty="0">
                <a:solidFill>
                  <a:srgbClr val="109D49"/>
                </a:solidFill>
                <a:latin typeface="Eras Demi ITC" panose="020B0805030504020804" pitchFamily="34" charset="0"/>
              </a:rPr>
              <a:t>Non-Refundable Registration Fee $105</a:t>
            </a:r>
          </a:p>
        </p:txBody>
      </p:sp>
      <p:sp>
        <p:nvSpPr>
          <p:cNvPr id="5" name="TextBox 4">
            <a:extLst>
              <a:ext uri="{FF2B5EF4-FFF2-40B4-BE49-F238E27FC236}">
                <a16:creationId xmlns:a16="http://schemas.microsoft.com/office/drawing/2014/main" id="{736D3100-842D-4B1B-B124-61E601463849}"/>
              </a:ext>
            </a:extLst>
          </p:cNvPr>
          <p:cNvSpPr txBox="1"/>
          <p:nvPr/>
        </p:nvSpPr>
        <p:spPr>
          <a:xfrm>
            <a:off x="6266328" y="1176779"/>
            <a:ext cx="4820341" cy="2339551"/>
          </a:xfrm>
          <a:prstGeom prst="rect">
            <a:avLst/>
          </a:prstGeom>
          <a:noFill/>
          <a:ln w="38100">
            <a:solidFill>
              <a:srgbClr val="9856A5"/>
            </a:solidFill>
          </a:ln>
        </p:spPr>
        <p:txBody>
          <a:bodyPr wrap="square" rtlCol="0">
            <a:spAutoFit/>
          </a:bodyPr>
          <a:lstStyle/>
          <a:p>
            <a:pPr algn="ctr">
              <a:lnSpc>
                <a:spcPct val="150000"/>
              </a:lnSpc>
            </a:pPr>
            <a:r>
              <a:rPr lang="en-US" sz="2800" dirty="0">
                <a:solidFill>
                  <a:srgbClr val="109D49"/>
                </a:solidFill>
                <a:latin typeface="Eras Demi ITC" panose="020B0805030504020804" pitchFamily="34" charset="0"/>
              </a:rPr>
              <a:t>$342/month</a:t>
            </a:r>
          </a:p>
          <a:p>
            <a:pPr algn="ctr"/>
            <a:r>
              <a:rPr lang="en-US" sz="2400" dirty="0">
                <a:solidFill>
                  <a:srgbClr val="F68924"/>
                </a:solidFill>
                <a:latin typeface="Eras Demi ITC" panose="020B0805030504020804" pitchFamily="34" charset="0"/>
              </a:rPr>
              <a:t>Monday &amp; Wednesday Full Day </a:t>
            </a:r>
          </a:p>
          <a:p>
            <a:pPr algn="ctr"/>
            <a:r>
              <a:rPr lang="en-US" sz="2400" dirty="0">
                <a:solidFill>
                  <a:srgbClr val="F68924"/>
                </a:solidFill>
                <a:latin typeface="Eras Demi ITC" panose="020B0805030504020804" pitchFamily="34" charset="0"/>
              </a:rPr>
              <a:t>+ </a:t>
            </a:r>
          </a:p>
          <a:p>
            <a:pPr algn="ctr"/>
            <a:r>
              <a:rPr lang="en-US" sz="2400" dirty="0">
                <a:solidFill>
                  <a:srgbClr val="F68924"/>
                </a:solidFill>
                <a:latin typeface="Eras Demi ITC" panose="020B0805030504020804" pitchFamily="34" charset="0"/>
              </a:rPr>
              <a:t>Friday Half Day</a:t>
            </a:r>
          </a:p>
          <a:p>
            <a:pPr>
              <a:lnSpc>
                <a:spcPct val="150000"/>
              </a:lnSpc>
            </a:pPr>
            <a:endParaRPr lang="en-US" sz="2400" dirty="0">
              <a:solidFill>
                <a:srgbClr val="109D49"/>
              </a:solidFill>
              <a:latin typeface="Eras Demi ITC" panose="020B0805030504020804" pitchFamily="34" charset="0"/>
            </a:endParaRPr>
          </a:p>
        </p:txBody>
      </p:sp>
      <p:sp>
        <p:nvSpPr>
          <p:cNvPr id="2" name="TextBox 1">
            <a:extLst>
              <a:ext uri="{FF2B5EF4-FFF2-40B4-BE49-F238E27FC236}">
                <a16:creationId xmlns:a16="http://schemas.microsoft.com/office/drawing/2014/main" id="{30B5AF03-4D9B-428F-9AED-70824E303256}"/>
              </a:ext>
            </a:extLst>
          </p:cNvPr>
          <p:cNvSpPr txBox="1"/>
          <p:nvPr/>
        </p:nvSpPr>
        <p:spPr>
          <a:xfrm>
            <a:off x="7508549" y="2959336"/>
            <a:ext cx="2335896" cy="461665"/>
          </a:xfrm>
          <a:prstGeom prst="rect">
            <a:avLst/>
          </a:prstGeom>
          <a:noFill/>
        </p:spPr>
        <p:txBody>
          <a:bodyPr wrap="none" rtlCol="0">
            <a:spAutoFit/>
          </a:bodyPr>
          <a:lstStyle/>
          <a:p>
            <a:r>
              <a:rPr lang="en-US" dirty="0"/>
              <a:t>(</a:t>
            </a:r>
            <a:r>
              <a:rPr lang="en-US" sz="2400" dirty="0">
                <a:solidFill>
                  <a:srgbClr val="F68924"/>
                </a:solidFill>
                <a:latin typeface="Eras Demi ITC" panose="020B0805030504020804" pitchFamily="34" charset="0"/>
              </a:rPr>
              <a:t>9:00-11:30 am</a:t>
            </a:r>
          </a:p>
        </p:txBody>
      </p:sp>
      <p:pic>
        <p:nvPicPr>
          <p:cNvPr id="12" name="Picture 11" descr="Icon&#10;&#10;Description automatically generated">
            <a:extLst>
              <a:ext uri="{FF2B5EF4-FFF2-40B4-BE49-F238E27FC236}">
                <a16:creationId xmlns:a16="http://schemas.microsoft.com/office/drawing/2014/main" id="{9D731A0A-2B71-41D1-B33E-409D53757E5F}"/>
              </a:ext>
            </a:extLst>
          </p:cNvPr>
          <p:cNvPicPr>
            <a:picLocks noChangeAspect="1"/>
          </p:cNvPicPr>
          <p:nvPr/>
        </p:nvPicPr>
        <p:blipFill>
          <a:blip r:embed="rId4"/>
          <a:stretch>
            <a:fillRect/>
          </a:stretch>
        </p:blipFill>
        <p:spPr>
          <a:xfrm flipH="1">
            <a:off x="10721352" y="4186758"/>
            <a:ext cx="1200790" cy="192024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F6A0D606-5572-4AFD-AA7F-6EF16C37FDDE}"/>
              </a:ext>
            </a:extLst>
          </p:cNvPr>
          <p:cNvPicPr>
            <a:picLocks noChangeAspect="1"/>
          </p:cNvPicPr>
          <p:nvPr/>
        </p:nvPicPr>
        <p:blipFill>
          <a:blip r:embed="rId5"/>
          <a:stretch>
            <a:fillRect/>
          </a:stretch>
        </p:blipFill>
        <p:spPr>
          <a:xfrm>
            <a:off x="110934" y="3769819"/>
            <a:ext cx="1461516" cy="2337179"/>
          </a:xfrm>
          <a:prstGeom prst="rect">
            <a:avLst/>
          </a:prstGeom>
        </p:spPr>
      </p:pic>
    </p:spTree>
    <p:extLst>
      <p:ext uri="{BB962C8B-B14F-4D97-AF65-F5344CB8AC3E}">
        <p14:creationId xmlns:p14="http://schemas.microsoft.com/office/powerpoint/2010/main" val="58804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16542" y="43458"/>
            <a:ext cx="11914094" cy="5755422"/>
          </a:xfrm>
          <a:prstGeom prst="rect">
            <a:avLst/>
          </a:prstGeom>
          <a:noFill/>
          <a:ln w="38100">
            <a:noFill/>
          </a:ln>
        </p:spPr>
        <p:txBody>
          <a:bodyPr wrap="square" rtlCol="0">
            <a:spAutoFit/>
          </a:bodyPr>
          <a:lstStyle/>
          <a:p>
            <a:r>
              <a:rPr lang="en-US" sz="2000" b="1" u="sng" dirty="0">
                <a:solidFill>
                  <a:srgbClr val="109D49"/>
                </a:solidFill>
                <a:latin typeface="Eras Medium ITC" panose="020B0602030504020804" pitchFamily="34" charset="0"/>
              </a:rPr>
              <a:t>Center Choice Time </a:t>
            </a:r>
            <a:r>
              <a:rPr lang="en-US" sz="2000" dirty="0">
                <a:solidFill>
                  <a:schemeClr val="accent1">
                    <a:lumMod val="75000"/>
                  </a:schemeClr>
                </a:solidFill>
                <a:latin typeface="Eras Medium ITC" panose="020B0602030504020804" pitchFamily="34" charset="0"/>
              </a:rPr>
              <a:t>- Blocks, Dramatic play, toys &amp; games, art, literacy, science &amp; discovery, math, sand &amp; water</a:t>
            </a:r>
          </a:p>
          <a:p>
            <a:endParaRPr lang="en-US" sz="1000" dirty="0">
              <a:solidFill>
                <a:schemeClr val="accent1">
                  <a:lumMod val="75000"/>
                </a:schemeClr>
              </a:solidFill>
              <a:latin typeface="Eras Medium ITC" panose="020B0602030504020804" pitchFamily="34" charset="0"/>
            </a:endParaRPr>
          </a:p>
          <a:p>
            <a:r>
              <a:rPr lang="en-US" sz="2000" b="1" u="sng" dirty="0">
                <a:solidFill>
                  <a:srgbClr val="109D49"/>
                </a:solidFill>
                <a:latin typeface="Eras Medium ITC" panose="020B0602030504020804" pitchFamily="34" charset="0"/>
              </a:rPr>
              <a:t>Morning Circle </a:t>
            </a:r>
            <a:r>
              <a:rPr lang="en-US" sz="2000" dirty="0">
                <a:solidFill>
                  <a:schemeClr val="accent1">
                    <a:lumMod val="75000"/>
                  </a:schemeClr>
                </a:solidFill>
                <a:latin typeface="Eras Medium ITC" panose="020B0602030504020804" pitchFamily="34" charset="0"/>
              </a:rPr>
              <a:t>- Calendar, weather, Bible Verse, sharing time, music &amp; movement</a:t>
            </a:r>
          </a:p>
          <a:p>
            <a:endParaRPr lang="en-US" sz="1000" dirty="0">
              <a:solidFill>
                <a:schemeClr val="accent1">
                  <a:lumMod val="75000"/>
                </a:schemeClr>
              </a:solidFill>
              <a:latin typeface="Eras Medium ITC" panose="020B0602030504020804" pitchFamily="34" charset="0"/>
            </a:endParaRPr>
          </a:p>
          <a:p>
            <a:r>
              <a:rPr lang="en-US" sz="2000" b="1" u="sng" dirty="0">
                <a:solidFill>
                  <a:srgbClr val="109D49"/>
                </a:solidFill>
                <a:latin typeface="Eras Medium ITC" panose="020B0602030504020804" pitchFamily="34" charset="0"/>
              </a:rPr>
              <a:t>Literacy Block </a:t>
            </a:r>
            <a:r>
              <a:rPr lang="en-US" sz="2000" dirty="0">
                <a:solidFill>
                  <a:schemeClr val="accent1">
                    <a:lumMod val="75000"/>
                  </a:schemeClr>
                </a:solidFill>
                <a:latin typeface="Eras Medium ITC" panose="020B0602030504020804" pitchFamily="34" charset="0"/>
              </a:rPr>
              <a:t>- Introduction of letter of the week with sound, including alphabet journals and/or Handwriting Without Tears activities</a:t>
            </a:r>
          </a:p>
          <a:p>
            <a:endParaRPr lang="en-US" sz="1000" dirty="0">
              <a:solidFill>
                <a:schemeClr val="accent1">
                  <a:lumMod val="75000"/>
                </a:schemeClr>
              </a:solidFill>
              <a:latin typeface="Eras Medium ITC" panose="020B0602030504020804" pitchFamily="34" charset="0"/>
            </a:endParaRPr>
          </a:p>
          <a:p>
            <a:r>
              <a:rPr lang="en-US" sz="2000" b="1" u="sng" dirty="0">
                <a:solidFill>
                  <a:srgbClr val="109D49"/>
                </a:solidFill>
                <a:latin typeface="Eras Medium ITC" panose="020B0602030504020804" pitchFamily="34" charset="0"/>
              </a:rPr>
              <a:t>Gross Motor Development </a:t>
            </a:r>
            <a:r>
              <a:rPr lang="en-US" sz="2000" dirty="0">
                <a:solidFill>
                  <a:schemeClr val="accent1">
                    <a:lumMod val="75000"/>
                  </a:schemeClr>
                </a:solidFill>
                <a:latin typeface="Eras Medium ITC" panose="020B0602030504020804" pitchFamily="34" charset="0"/>
              </a:rPr>
              <a:t>– Gym or Playground</a:t>
            </a:r>
          </a:p>
          <a:p>
            <a:endParaRPr lang="en-US" sz="1000" dirty="0">
              <a:solidFill>
                <a:schemeClr val="accent1">
                  <a:lumMod val="75000"/>
                </a:schemeClr>
              </a:solidFill>
              <a:latin typeface="Eras Medium ITC" panose="020B0602030504020804" pitchFamily="34" charset="0"/>
            </a:endParaRPr>
          </a:p>
          <a:p>
            <a:r>
              <a:rPr lang="en-US" sz="2000" b="1" u="sng" dirty="0">
                <a:solidFill>
                  <a:srgbClr val="109D49"/>
                </a:solidFill>
                <a:latin typeface="Eras Medium ITC" panose="020B0602030504020804" pitchFamily="34" charset="0"/>
              </a:rPr>
              <a:t>Lunch</a:t>
            </a:r>
            <a:r>
              <a:rPr lang="en-US" sz="2000" dirty="0">
                <a:solidFill>
                  <a:schemeClr val="accent1">
                    <a:lumMod val="75000"/>
                  </a:schemeClr>
                </a:solidFill>
                <a:latin typeface="Eras Medium ITC" panose="020B0602030504020804" pitchFamily="34" charset="0"/>
              </a:rPr>
              <a:t> – In Class - Children bring their own nut/peanut free lunch</a:t>
            </a:r>
          </a:p>
          <a:p>
            <a:r>
              <a:rPr lang="en-US" sz="2000" b="1" u="sng" dirty="0">
                <a:solidFill>
                  <a:srgbClr val="109D49"/>
                </a:solidFill>
                <a:latin typeface="Eras Medium ITC" panose="020B0602030504020804" pitchFamily="34" charset="0"/>
              </a:rPr>
              <a:t>Rest Time </a:t>
            </a:r>
            <a:r>
              <a:rPr lang="en-US" sz="2000" dirty="0">
                <a:solidFill>
                  <a:schemeClr val="accent1">
                    <a:lumMod val="75000"/>
                  </a:schemeClr>
                </a:solidFill>
                <a:latin typeface="Eras Medium ITC" panose="020B0602030504020804" pitchFamily="34" charset="0"/>
              </a:rPr>
              <a:t>- Each child rests on their own individual cots, though not required to sleep.  Given a rest bag filled monthly with various materials from home to keep them busy during this quiet time</a:t>
            </a:r>
          </a:p>
          <a:p>
            <a:endParaRPr lang="en-US" sz="1000" dirty="0">
              <a:solidFill>
                <a:schemeClr val="accent1">
                  <a:lumMod val="75000"/>
                </a:schemeClr>
              </a:solidFill>
              <a:latin typeface="Eras Medium ITC" panose="020B0602030504020804" pitchFamily="34" charset="0"/>
            </a:endParaRPr>
          </a:p>
          <a:p>
            <a:r>
              <a:rPr lang="en-US" sz="2000" b="1" u="sng" dirty="0">
                <a:solidFill>
                  <a:srgbClr val="109D49"/>
                </a:solidFill>
                <a:latin typeface="Eras Medium ITC" panose="020B0602030504020804" pitchFamily="34" charset="0"/>
              </a:rPr>
              <a:t>Afternoon Circle </a:t>
            </a:r>
            <a:r>
              <a:rPr lang="en-US" sz="2000" dirty="0">
                <a:solidFill>
                  <a:schemeClr val="accent1">
                    <a:lumMod val="75000"/>
                  </a:schemeClr>
                </a:solidFill>
                <a:latin typeface="Eras Medium ITC" panose="020B0602030504020804" pitchFamily="34" charset="0"/>
              </a:rPr>
              <a:t>- Introduction of math or science lesson, including books, songs, experiments, etc.</a:t>
            </a:r>
          </a:p>
          <a:p>
            <a:endParaRPr lang="en-US" sz="1000" dirty="0">
              <a:solidFill>
                <a:schemeClr val="accent1">
                  <a:lumMod val="75000"/>
                </a:schemeClr>
              </a:solidFill>
              <a:latin typeface="Eras Medium ITC" panose="020B0602030504020804" pitchFamily="34" charset="0"/>
            </a:endParaRPr>
          </a:p>
          <a:p>
            <a:r>
              <a:rPr lang="en-US" sz="2000" b="1" u="sng" dirty="0">
                <a:solidFill>
                  <a:srgbClr val="109D49"/>
                </a:solidFill>
                <a:latin typeface="Eras Medium ITC" panose="020B0602030504020804" pitchFamily="34" charset="0"/>
              </a:rPr>
              <a:t>Tabletop Activities </a:t>
            </a:r>
            <a:r>
              <a:rPr lang="en-US" sz="2000" dirty="0">
                <a:solidFill>
                  <a:schemeClr val="accent1">
                    <a:lumMod val="75000"/>
                  </a:schemeClr>
                </a:solidFill>
                <a:latin typeface="Eras Medium ITC" panose="020B0602030504020804" pitchFamily="34" charset="0"/>
              </a:rPr>
              <a:t>– Practice math or science skills independently with hands on materials</a:t>
            </a:r>
          </a:p>
          <a:p>
            <a:endParaRPr lang="en-US" sz="1000" dirty="0">
              <a:solidFill>
                <a:schemeClr val="accent1">
                  <a:lumMod val="75000"/>
                </a:schemeClr>
              </a:solidFill>
              <a:latin typeface="Eras Medium ITC" panose="020B0602030504020804" pitchFamily="34" charset="0"/>
            </a:endParaRPr>
          </a:p>
          <a:p>
            <a:r>
              <a:rPr lang="en-US" sz="2000" b="1" u="sng" dirty="0">
                <a:solidFill>
                  <a:srgbClr val="109D49"/>
                </a:solidFill>
                <a:latin typeface="Eras Medium ITC" panose="020B0602030504020804" pitchFamily="34" charset="0"/>
              </a:rPr>
              <a:t>Snack Time </a:t>
            </a:r>
            <a:r>
              <a:rPr lang="en-US" sz="2000" dirty="0">
                <a:solidFill>
                  <a:schemeClr val="accent1">
                    <a:lumMod val="75000"/>
                  </a:schemeClr>
                </a:solidFill>
                <a:latin typeface="Eras Medium ITC" panose="020B0602030504020804" pitchFamily="34" charset="0"/>
              </a:rPr>
              <a:t>– prayer &amp; hand washing occur before eating; snack provided;</a:t>
            </a:r>
          </a:p>
          <a:p>
            <a:endParaRPr lang="en-US" sz="1000" b="1" dirty="0">
              <a:solidFill>
                <a:srgbClr val="9856A5"/>
              </a:solidFill>
              <a:latin typeface="Eras Medium ITC" panose="020B0602030504020804" pitchFamily="34" charset="0"/>
            </a:endParaRPr>
          </a:p>
          <a:p>
            <a:r>
              <a:rPr lang="en-US" sz="2000" b="1" u="sng" dirty="0">
                <a:solidFill>
                  <a:srgbClr val="109D49"/>
                </a:solidFill>
                <a:latin typeface="Eras Medium ITC" panose="020B0602030504020804" pitchFamily="34" charset="0"/>
              </a:rPr>
              <a:t>Gross Motor Development </a:t>
            </a:r>
            <a:r>
              <a:rPr lang="en-US" sz="2000" dirty="0">
                <a:solidFill>
                  <a:srgbClr val="944EA2"/>
                </a:solidFill>
                <a:latin typeface="Eras Medium ITC" panose="020B0602030504020804" pitchFamily="34" charset="0"/>
              </a:rPr>
              <a:t>– Gym or Playground</a:t>
            </a:r>
          </a:p>
          <a:p>
            <a:endParaRPr lang="en-US" sz="1400" dirty="0">
              <a:solidFill>
                <a:srgbClr val="9856A5"/>
              </a:solidFill>
              <a:latin typeface="Eras Medium ITC" panose="020B0602030504020804" pitchFamily="34" charset="0"/>
            </a:endParaRPr>
          </a:p>
          <a:p>
            <a:endParaRPr lang="en-US" sz="1400" dirty="0">
              <a:solidFill>
                <a:srgbClr val="109D49"/>
              </a:solidFill>
            </a:endParaRPr>
          </a:p>
        </p:txBody>
      </p:sp>
      <p:sp>
        <p:nvSpPr>
          <p:cNvPr id="7" name="TextBox 6"/>
          <p:cNvSpPr txBox="1"/>
          <p:nvPr/>
        </p:nvSpPr>
        <p:spPr>
          <a:xfrm>
            <a:off x="442023" y="5952565"/>
            <a:ext cx="11110735" cy="769441"/>
          </a:xfrm>
          <a:prstGeom prst="rect">
            <a:avLst/>
          </a:prstGeom>
          <a:noFill/>
        </p:spPr>
        <p:txBody>
          <a:bodyPr wrap="none" rtlCol="0">
            <a:spAutoFit/>
          </a:bodyPr>
          <a:lstStyle/>
          <a:p>
            <a:pPr algn="ctr"/>
            <a:r>
              <a:rPr lang="en-US" sz="4400" b="1" dirty="0">
                <a:solidFill>
                  <a:srgbClr val="FFFFFF"/>
                </a:solidFill>
                <a:latin typeface="Eras Medium ITC" panose="020B0602030504020804" pitchFamily="34" charset="0"/>
              </a:rPr>
              <a:t>Extended Day Four-Year-Old Daily Schedule</a:t>
            </a:r>
          </a:p>
        </p:txBody>
      </p:sp>
    </p:spTree>
    <p:extLst>
      <p:ext uri="{BB962C8B-B14F-4D97-AF65-F5344CB8AC3E}">
        <p14:creationId xmlns:p14="http://schemas.microsoft.com/office/powerpoint/2010/main" val="372286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txBox="1">
            <a:spLocks/>
          </p:cNvSpPr>
          <p:nvPr/>
        </p:nvSpPr>
        <p:spPr>
          <a:xfrm>
            <a:off x="31377" y="1614085"/>
            <a:ext cx="12129246" cy="4069539"/>
          </a:xfrm>
          <a:prstGeom prst="rect">
            <a:avLst/>
          </a:prstGeom>
        </p:spPr>
        <p:txBody>
          <a:bodyP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2400" dirty="0">
                <a:solidFill>
                  <a:srgbClr val="109D49"/>
                </a:solidFill>
                <a:latin typeface="Eras Medium ITC" panose="020B0602030504020804" pitchFamily="34" charset="0"/>
              </a:rPr>
              <a:t>    </a:t>
            </a:r>
            <a:r>
              <a:rPr lang="en-US" sz="2400" b="1" dirty="0">
                <a:solidFill>
                  <a:srgbClr val="109D49"/>
                </a:solidFill>
                <a:latin typeface="Eras Medium ITC" panose="020B0602030504020804" pitchFamily="34" charset="0"/>
              </a:rPr>
              <a:t>Does my child regularly nap in the afternoon?</a:t>
            </a:r>
          </a:p>
          <a:p>
            <a:r>
              <a:rPr lang="en-US" sz="2400" b="1" dirty="0">
                <a:solidFill>
                  <a:srgbClr val="9856A5"/>
                </a:solidFill>
                <a:latin typeface="Eras Medium ITC" panose="020B0602030504020804" pitchFamily="34" charset="0"/>
              </a:rPr>
              <a:t>Does my child have little or no separation anxiety?</a:t>
            </a:r>
          </a:p>
          <a:p>
            <a:r>
              <a:rPr lang="en-US" sz="2400" b="1" dirty="0">
                <a:solidFill>
                  <a:srgbClr val="109D49"/>
                </a:solidFill>
                <a:latin typeface="Eras Medium ITC" panose="020B0602030504020804" pitchFamily="34" charset="0"/>
              </a:rPr>
              <a:t>Is my child emotionally ready to handle being apart from me for the entire school day?</a:t>
            </a:r>
          </a:p>
          <a:p>
            <a:r>
              <a:rPr lang="en-US" sz="2400" b="1" dirty="0">
                <a:solidFill>
                  <a:srgbClr val="9856A5"/>
                </a:solidFill>
                <a:latin typeface="Eras Medium ITC" panose="020B0602030504020804" pitchFamily="34" charset="0"/>
              </a:rPr>
              <a:t>Can my child handle transitions easily?</a:t>
            </a:r>
          </a:p>
          <a:p>
            <a:r>
              <a:rPr lang="en-US" sz="2400" b="1" dirty="0">
                <a:solidFill>
                  <a:srgbClr val="109D49"/>
                </a:solidFill>
                <a:latin typeface="Eras Medium ITC" panose="020B0602030504020804" pitchFamily="34" charset="0"/>
              </a:rPr>
              <a:t>Is my child able to care for himself independently during lunch, rest, &amp; bathroom?</a:t>
            </a:r>
          </a:p>
          <a:p>
            <a:r>
              <a:rPr lang="en-US" sz="2400" b="1" dirty="0">
                <a:solidFill>
                  <a:srgbClr val="9856A5"/>
                </a:solidFill>
                <a:latin typeface="Eras Medium ITC" panose="020B0602030504020804" pitchFamily="34" charset="0"/>
              </a:rPr>
              <a:t>Is my child willing to try a variety of hands-on experiences?</a:t>
            </a:r>
          </a:p>
          <a:p>
            <a:r>
              <a:rPr lang="en-US" sz="2400" b="1" dirty="0">
                <a:solidFill>
                  <a:srgbClr val="109D49"/>
                </a:solidFill>
                <a:latin typeface="Eras Medium ITC" panose="020B0602030504020804" pitchFamily="34" charset="0"/>
              </a:rPr>
              <a:t>Is my child interested in learning about a wide array of topics?</a:t>
            </a:r>
          </a:p>
        </p:txBody>
      </p:sp>
      <p:sp>
        <p:nvSpPr>
          <p:cNvPr id="4" name="Title 1"/>
          <p:cNvSpPr txBox="1">
            <a:spLocks/>
          </p:cNvSpPr>
          <p:nvPr/>
        </p:nvSpPr>
        <p:spPr>
          <a:xfrm>
            <a:off x="1362068" y="0"/>
            <a:ext cx="9018494" cy="1318709"/>
          </a:xfrm>
          <a:prstGeom prst="rect">
            <a:avLst/>
          </a:prstGeom>
        </p:spPr>
        <p:txBody>
          <a:bodyP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9856A5"/>
                </a:solidFill>
                <a:latin typeface="Eras Demi ITC" panose="020B0805030504020804" pitchFamily="34" charset="0"/>
              </a:rPr>
              <a:t>Questions to ask yourself</a:t>
            </a:r>
            <a:br>
              <a:rPr lang="en-US" sz="2800" dirty="0">
                <a:solidFill>
                  <a:srgbClr val="9856A5"/>
                </a:solidFill>
                <a:latin typeface="Eras Demi ITC" panose="020B0805030504020804" pitchFamily="34" charset="0"/>
              </a:rPr>
            </a:br>
            <a:r>
              <a:rPr lang="en-US" sz="2800" dirty="0">
                <a:solidFill>
                  <a:srgbClr val="9856A5"/>
                </a:solidFill>
                <a:latin typeface="Eras Demi ITC" panose="020B0805030504020804" pitchFamily="34" charset="0"/>
              </a:rPr>
              <a:t>When considering 4-year-old preschool</a:t>
            </a:r>
          </a:p>
          <a:p>
            <a:pPr algn="ctr"/>
            <a:r>
              <a:rPr lang="en-US" sz="2800" dirty="0">
                <a:solidFill>
                  <a:srgbClr val="9856A5"/>
                </a:solidFill>
                <a:latin typeface="Eras Demi ITC" panose="020B0805030504020804" pitchFamily="34" charset="0"/>
              </a:rPr>
              <a:t>- Half Day or extended Day -</a:t>
            </a:r>
          </a:p>
        </p:txBody>
      </p:sp>
      <p:sp>
        <p:nvSpPr>
          <p:cNvPr id="6" name="Rectangle 5"/>
          <p:cNvSpPr/>
          <p:nvPr/>
        </p:nvSpPr>
        <p:spPr>
          <a:xfrm>
            <a:off x="236998" y="5842337"/>
            <a:ext cx="11268634" cy="1015663"/>
          </a:xfrm>
          <a:prstGeom prst="rect">
            <a:avLst/>
          </a:prstGeom>
        </p:spPr>
        <p:txBody>
          <a:bodyPr wrap="square">
            <a:spAutoFit/>
          </a:bodyPr>
          <a:lstStyle/>
          <a:p>
            <a:pPr algn="ctr"/>
            <a:r>
              <a:rPr lang="en-US" sz="2000" dirty="0">
                <a:latin typeface="Eras Demi ITC" panose="020B0805030504020804" pitchFamily="34" charset="0"/>
              </a:rPr>
              <a:t>Whatever decision you make for your child, whatever program they are a part of, </a:t>
            </a:r>
          </a:p>
          <a:p>
            <a:pPr algn="ctr"/>
            <a:r>
              <a:rPr lang="en-US" sz="2000" dirty="0">
                <a:latin typeface="Eras Demi ITC" panose="020B0805030504020804" pitchFamily="34" charset="0"/>
              </a:rPr>
              <a:t>they will be prepared for Kindergarten.  </a:t>
            </a:r>
          </a:p>
          <a:p>
            <a:pPr algn="ctr"/>
            <a:r>
              <a:rPr lang="en-US" sz="2000" dirty="0">
                <a:latin typeface="Eras Demi ITC" panose="020B0805030504020804" pitchFamily="34" charset="0"/>
              </a:rPr>
              <a:t>You know your child best and trust your instincts about which program is best for your child. </a:t>
            </a:r>
          </a:p>
        </p:txBody>
      </p:sp>
    </p:spTree>
    <p:extLst>
      <p:ext uri="{BB962C8B-B14F-4D97-AF65-F5344CB8AC3E}">
        <p14:creationId xmlns:p14="http://schemas.microsoft.com/office/powerpoint/2010/main" val="1143514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36213"/>
            <a:ext cx="2720059" cy="3321788"/>
          </a:xfrm>
          <a:prstGeom prst="rect">
            <a:avLst/>
          </a:prstGeom>
        </p:spPr>
      </p:pic>
      <p:sp>
        <p:nvSpPr>
          <p:cNvPr id="7" name="Rectangle 6"/>
          <p:cNvSpPr/>
          <p:nvPr/>
        </p:nvSpPr>
        <p:spPr>
          <a:xfrm>
            <a:off x="3830474" y="1017486"/>
            <a:ext cx="4531048" cy="4524315"/>
          </a:xfrm>
          <a:prstGeom prst="rect">
            <a:avLst/>
          </a:prstGeom>
        </p:spPr>
        <p:txBody>
          <a:bodyPr wrap="square">
            <a:spAutoFit/>
          </a:bodyPr>
          <a:lstStyle/>
          <a:p>
            <a:pPr algn="ctr"/>
            <a:r>
              <a:rPr lang="en-US" sz="3200" dirty="0">
                <a:solidFill>
                  <a:srgbClr val="109D49"/>
                </a:solidFill>
                <a:latin typeface="Eras Demi ITC" panose="020B0805030504020804" pitchFamily="34" charset="0"/>
              </a:rPr>
              <a:t>Tuesday, Wednesday &amp; Thursday</a:t>
            </a:r>
          </a:p>
          <a:p>
            <a:pPr algn="ctr"/>
            <a:endParaRPr lang="en-US" sz="3200" dirty="0">
              <a:solidFill>
                <a:srgbClr val="109D49"/>
              </a:solidFill>
              <a:latin typeface="Eras Demi ITC" panose="020B0805030504020804" pitchFamily="34" charset="0"/>
            </a:endParaRPr>
          </a:p>
          <a:p>
            <a:pPr algn="ctr"/>
            <a:r>
              <a:rPr lang="en-US" sz="3200" dirty="0">
                <a:solidFill>
                  <a:srgbClr val="109D49"/>
                </a:solidFill>
                <a:latin typeface="Eras Demi ITC" panose="020B0805030504020804" pitchFamily="34" charset="0"/>
              </a:rPr>
              <a:t>9:00 a.m. – 3:00 p.m.</a:t>
            </a:r>
          </a:p>
          <a:p>
            <a:pPr algn="ctr"/>
            <a:endParaRPr lang="en-US" sz="3200" dirty="0">
              <a:solidFill>
                <a:srgbClr val="109D49"/>
              </a:solidFill>
              <a:latin typeface="Eras Demi ITC" panose="020B0805030504020804" pitchFamily="34" charset="0"/>
            </a:endParaRPr>
          </a:p>
          <a:p>
            <a:pPr algn="ctr"/>
            <a:r>
              <a:rPr lang="en-US" sz="3200" dirty="0">
                <a:solidFill>
                  <a:srgbClr val="109D49"/>
                </a:solidFill>
                <a:latin typeface="Eras Demi ITC" panose="020B0805030504020804" pitchFamily="34" charset="0"/>
              </a:rPr>
              <a:t>$392/month</a:t>
            </a:r>
          </a:p>
          <a:p>
            <a:pPr algn="ctr"/>
            <a:r>
              <a:rPr lang="en-US" sz="3200" dirty="0">
                <a:solidFill>
                  <a:srgbClr val="109D49"/>
                </a:solidFill>
                <a:latin typeface="Eras Demi ITC" panose="020B0805030504020804" pitchFamily="34" charset="0"/>
              </a:rPr>
              <a:t>+</a:t>
            </a:r>
          </a:p>
          <a:p>
            <a:pPr algn="ctr"/>
            <a:r>
              <a:rPr lang="en-US" sz="3200" dirty="0">
                <a:ln>
                  <a:solidFill>
                    <a:srgbClr val="109D49"/>
                  </a:solidFill>
                </a:ln>
                <a:solidFill>
                  <a:srgbClr val="F78C64"/>
                </a:solidFill>
                <a:latin typeface="Eras Demi ITC" panose="020B0805030504020804" pitchFamily="34" charset="0"/>
              </a:rPr>
              <a:t>Non-Refundable Registration Fee $105</a:t>
            </a:r>
          </a:p>
        </p:txBody>
      </p:sp>
      <p:sp>
        <p:nvSpPr>
          <p:cNvPr id="9" name="Rectangle 8"/>
          <p:cNvSpPr/>
          <p:nvPr/>
        </p:nvSpPr>
        <p:spPr>
          <a:xfrm>
            <a:off x="2321867" y="5938606"/>
            <a:ext cx="9062096" cy="646331"/>
          </a:xfrm>
          <a:prstGeom prst="rect">
            <a:avLst/>
          </a:prstGeom>
        </p:spPr>
        <p:txBody>
          <a:bodyPr wrap="none">
            <a:spAutoFit/>
          </a:bodyPr>
          <a:lstStyle/>
          <a:p>
            <a:r>
              <a:rPr lang="en-US" sz="3600" dirty="0">
                <a:latin typeface="Eras Demi ITC" panose="020B0805030504020804" pitchFamily="34" charset="0"/>
              </a:rPr>
              <a:t>Child Must Be Five by September 1, 2022</a:t>
            </a:r>
          </a:p>
        </p:txBody>
      </p:sp>
      <p:sp>
        <p:nvSpPr>
          <p:cNvPr id="5" name="TextBox 4"/>
          <p:cNvSpPr txBox="1"/>
          <p:nvPr/>
        </p:nvSpPr>
        <p:spPr>
          <a:xfrm>
            <a:off x="3950218" y="186489"/>
            <a:ext cx="4291559" cy="830997"/>
          </a:xfrm>
          <a:prstGeom prst="rect">
            <a:avLst/>
          </a:prstGeom>
          <a:noFill/>
        </p:spPr>
        <p:txBody>
          <a:bodyPr wrap="none" rtlCol="0">
            <a:spAutoFit/>
          </a:bodyPr>
          <a:lstStyle/>
          <a:p>
            <a:r>
              <a:rPr lang="en-US" sz="4800" dirty="0">
                <a:ln>
                  <a:solidFill>
                    <a:srgbClr val="109D49"/>
                  </a:solidFill>
                </a:ln>
                <a:solidFill>
                  <a:srgbClr val="F78C64"/>
                </a:solidFill>
                <a:latin typeface="Eras Demi ITC" panose="020B0805030504020804" pitchFamily="34" charset="0"/>
              </a:rPr>
              <a:t>YOUNG FIVES</a:t>
            </a:r>
            <a:endParaRPr lang="en-US" sz="4800" dirty="0">
              <a:solidFill>
                <a:srgbClr val="0E6735"/>
              </a:solidFill>
              <a:latin typeface="Eras Demi ITC" panose="020B0805030504020804" pitchFamily="34" charset="0"/>
            </a:endParaRPr>
          </a:p>
        </p:txBody>
      </p:sp>
    </p:spTree>
    <p:extLst>
      <p:ext uri="{BB962C8B-B14F-4D97-AF65-F5344CB8AC3E}">
        <p14:creationId xmlns:p14="http://schemas.microsoft.com/office/powerpoint/2010/main" val="235629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2753"/>
            <a:ext cx="12192000" cy="5509200"/>
          </a:xfrm>
          <a:prstGeom prst="rect">
            <a:avLst/>
          </a:prstGeom>
          <a:noFill/>
        </p:spPr>
        <p:txBody>
          <a:bodyPr wrap="square" rtlCol="0">
            <a:spAutoFit/>
          </a:bodyPr>
          <a:lstStyle/>
          <a:p>
            <a:pPr algn="ctr"/>
            <a:endParaRPr lang="en-US" b="1" dirty="0">
              <a:solidFill>
                <a:srgbClr val="F68D65"/>
              </a:solidFill>
              <a:latin typeface="Eras Medium ITC" panose="020B0602030504020804" pitchFamily="34" charset="0"/>
            </a:endParaRPr>
          </a:p>
          <a:p>
            <a:pPr algn="ctr"/>
            <a:r>
              <a:rPr lang="en-US" b="1" dirty="0">
                <a:solidFill>
                  <a:srgbClr val="7030A0"/>
                </a:solidFill>
                <a:latin typeface="Eras Medium ITC" panose="020B0602030504020804" pitchFamily="34" charset="0"/>
              </a:rPr>
              <a:t>Specifically designed to encourage and enhance the development of 5-year-olds and meet their unique needs.</a:t>
            </a:r>
          </a:p>
          <a:p>
            <a:pPr algn="ctr"/>
            <a:r>
              <a:rPr lang="en-US" sz="2000" b="1" dirty="0">
                <a:solidFill>
                  <a:srgbClr val="F68D65"/>
                </a:solidFill>
                <a:latin typeface="Eras Medium ITC" panose="020B0602030504020804" pitchFamily="34" charset="0"/>
              </a:rPr>
              <a:t>  </a:t>
            </a:r>
            <a:endParaRPr lang="en-US" sz="2000" dirty="0">
              <a:solidFill>
                <a:srgbClr val="F68D65"/>
              </a:solidFill>
              <a:latin typeface="Eras Medium ITC" panose="020B0602030504020804" pitchFamily="34" charset="0"/>
            </a:endParaRPr>
          </a:p>
          <a:p>
            <a:r>
              <a:rPr lang="en-US" sz="2000" b="1" dirty="0">
                <a:solidFill>
                  <a:srgbClr val="7030A0"/>
                </a:solidFill>
                <a:latin typeface="Eras Medium ITC" panose="020B0602030504020804" pitchFamily="34" charset="0"/>
              </a:rPr>
              <a:t>Small group time </a:t>
            </a:r>
            <a:r>
              <a:rPr lang="en-US" sz="2000" dirty="0">
                <a:solidFill>
                  <a:srgbClr val="109D49"/>
                </a:solidFill>
                <a:latin typeface="Eras Medium ITC" panose="020B0602030504020804" pitchFamily="34" charset="0"/>
              </a:rPr>
              <a:t>is key in allowing us to help meet the individual level and needs of each child, as well as assist with and extend concepts on a more individualized basis where they more closely focus on these four objectives:</a:t>
            </a:r>
          </a:p>
          <a:p>
            <a:r>
              <a:rPr lang="en-US" sz="2000" dirty="0">
                <a:solidFill>
                  <a:srgbClr val="109D49"/>
                </a:solidFill>
                <a:latin typeface="Eras Medium ITC" panose="020B0602030504020804" pitchFamily="34" charset="0"/>
              </a:rPr>
              <a:t>1 - </a:t>
            </a:r>
            <a:r>
              <a:rPr lang="en-US" sz="2000" b="1" dirty="0">
                <a:solidFill>
                  <a:srgbClr val="7030A0"/>
                </a:solidFill>
                <a:latin typeface="Eras Medium ITC" panose="020B0602030504020804" pitchFamily="34" charset="0"/>
              </a:rPr>
              <a:t>Physical</a:t>
            </a:r>
          </a:p>
          <a:p>
            <a:r>
              <a:rPr lang="en-US" sz="2000" dirty="0">
                <a:solidFill>
                  <a:srgbClr val="109D49"/>
                </a:solidFill>
                <a:latin typeface="Eras Medium ITC" panose="020B0602030504020804" pitchFamily="34" charset="0"/>
              </a:rPr>
              <a:t>		Fine Motor - writing, painting, drawing, cutting &amp; gluing</a:t>
            </a:r>
          </a:p>
          <a:p>
            <a:r>
              <a:rPr lang="en-US" sz="2000" dirty="0">
                <a:solidFill>
                  <a:srgbClr val="109D49"/>
                </a:solidFill>
                <a:latin typeface="Eras Medium ITC" panose="020B0602030504020804" pitchFamily="34" charset="0"/>
              </a:rPr>
              <a:t>		Gross Motor - throwing, catching, skipping &amp; balancing</a:t>
            </a:r>
          </a:p>
          <a:p>
            <a:r>
              <a:rPr lang="en-US" sz="2000" dirty="0">
                <a:solidFill>
                  <a:srgbClr val="109D49"/>
                </a:solidFill>
                <a:latin typeface="Eras Medium ITC" panose="020B0602030504020804" pitchFamily="34" charset="0"/>
              </a:rPr>
              <a:t>2 - </a:t>
            </a:r>
            <a:r>
              <a:rPr lang="en-US" sz="2000" b="1" dirty="0">
                <a:solidFill>
                  <a:srgbClr val="7030A0"/>
                </a:solidFill>
                <a:latin typeface="Eras Medium ITC" panose="020B0602030504020804" pitchFamily="34" charset="0"/>
              </a:rPr>
              <a:t>Language &amp; Literacy</a:t>
            </a:r>
          </a:p>
          <a:p>
            <a:r>
              <a:rPr lang="en-US" sz="2000" dirty="0">
                <a:solidFill>
                  <a:srgbClr val="109D49"/>
                </a:solidFill>
                <a:latin typeface="Eras Medium ITC" panose="020B0602030504020804" pitchFamily="34" charset="0"/>
              </a:rPr>
              <a:t>		Letter identification + formation, journaling, predicting, rhyming &amp; phonemic awareness</a:t>
            </a:r>
          </a:p>
          <a:p>
            <a:r>
              <a:rPr lang="en-US" sz="2000" dirty="0">
                <a:solidFill>
                  <a:srgbClr val="109D49"/>
                </a:solidFill>
                <a:latin typeface="Eras Medium ITC" panose="020B0602030504020804" pitchFamily="34" charset="0"/>
              </a:rPr>
              <a:t>3 - </a:t>
            </a:r>
            <a:r>
              <a:rPr lang="en-US" sz="2000" b="1" dirty="0">
                <a:solidFill>
                  <a:srgbClr val="7030A0"/>
                </a:solidFill>
                <a:latin typeface="Eras Medium ITC" panose="020B0602030504020804" pitchFamily="34" charset="0"/>
              </a:rPr>
              <a:t>Cognitive</a:t>
            </a:r>
          </a:p>
          <a:p>
            <a:r>
              <a:rPr lang="en-US" sz="2000" dirty="0">
                <a:solidFill>
                  <a:srgbClr val="109D49"/>
                </a:solidFill>
                <a:latin typeface="Eras Medium ITC" panose="020B0602030504020804" pitchFamily="34" charset="0"/>
              </a:rPr>
              <a:t>	 	Math  - identification, formation, sequencing &amp; counting of numbers, estimating &amp; patterning</a:t>
            </a:r>
          </a:p>
          <a:p>
            <a:r>
              <a:rPr lang="en-US" sz="2000" dirty="0">
                <a:solidFill>
                  <a:srgbClr val="109D49"/>
                </a:solidFill>
                <a:latin typeface="Eras Medium ITC" panose="020B0602030504020804" pitchFamily="34" charset="0"/>
              </a:rPr>
              <a:t>	     	Science - cause &amp; effect, discovery, observing &amp; analyzing</a:t>
            </a:r>
          </a:p>
          <a:p>
            <a:r>
              <a:rPr lang="en-US" sz="2000" dirty="0">
                <a:solidFill>
                  <a:srgbClr val="109D49"/>
                </a:solidFill>
                <a:latin typeface="Eras Medium ITC" panose="020B0602030504020804" pitchFamily="34" charset="0"/>
              </a:rPr>
              <a:t>4 - </a:t>
            </a:r>
            <a:r>
              <a:rPr lang="en-US" sz="2000" b="1" dirty="0">
                <a:solidFill>
                  <a:srgbClr val="7030A0"/>
                </a:solidFill>
                <a:latin typeface="Eras Medium ITC" panose="020B0602030504020804" pitchFamily="34" charset="0"/>
              </a:rPr>
              <a:t>Spiritual/Social/Emotional</a:t>
            </a:r>
          </a:p>
          <a:p>
            <a:r>
              <a:rPr lang="en-US" sz="2000" dirty="0">
                <a:solidFill>
                  <a:srgbClr val="109D49"/>
                </a:solidFill>
                <a:latin typeface="Eras Medium ITC" panose="020B0602030504020804" pitchFamily="34" charset="0"/>
              </a:rPr>
              <a:t>		Self-control, independence + responsibility, sharing + playing with others, know God created </a:t>
            </a:r>
          </a:p>
          <a:p>
            <a:r>
              <a:rPr lang="en-US" sz="2000" dirty="0">
                <a:solidFill>
                  <a:srgbClr val="109D49"/>
                </a:solidFill>
                <a:latin typeface="Eras Medium ITC" panose="020B0602030504020804" pitchFamily="34" charset="0"/>
              </a:rPr>
              <a:t>		&amp; loves us</a:t>
            </a:r>
          </a:p>
          <a:p>
            <a:r>
              <a:rPr lang="en-US" sz="1600" dirty="0">
                <a:solidFill>
                  <a:srgbClr val="109D49"/>
                </a:solidFill>
                <a:latin typeface="Eras Medium ITC" panose="020B0602030504020804" pitchFamily="34" charset="0"/>
              </a:rPr>
              <a:t>  </a:t>
            </a:r>
          </a:p>
        </p:txBody>
      </p:sp>
      <p:sp>
        <p:nvSpPr>
          <p:cNvPr id="5" name="TextBox 4"/>
          <p:cNvSpPr txBox="1"/>
          <p:nvPr/>
        </p:nvSpPr>
        <p:spPr>
          <a:xfrm>
            <a:off x="3020478" y="5060815"/>
            <a:ext cx="6151043" cy="769441"/>
          </a:xfrm>
          <a:prstGeom prst="rect">
            <a:avLst/>
          </a:prstGeom>
          <a:noFill/>
        </p:spPr>
        <p:txBody>
          <a:bodyPr wrap="none" rtlCol="0">
            <a:spAutoFit/>
          </a:bodyPr>
          <a:lstStyle/>
          <a:p>
            <a:r>
              <a:rPr lang="en-US" sz="4400" b="1" dirty="0">
                <a:solidFill>
                  <a:srgbClr val="7030A0"/>
                </a:solidFill>
                <a:latin typeface="Eras Demi ITC" panose="020B0805030504020804" pitchFamily="34" charset="0"/>
              </a:rPr>
              <a:t>Young Fives Preschool</a:t>
            </a:r>
          </a:p>
        </p:txBody>
      </p:sp>
      <p:sp>
        <p:nvSpPr>
          <p:cNvPr id="6" name="Rectangle 5">
            <a:extLst>
              <a:ext uri="{FF2B5EF4-FFF2-40B4-BE49-F238E27FC236}">
                <a16:creationId xmlns:a16="http://schemas.microsoft.com/office/drawing/2014/main" id="{ABD8727F-1696-445C-A961-E4F0C1B356E2}"/>
              </a:ext>
            </a:extLst>
          </p:cNvPr>
          <p:cNvSpPr/>
          <p:nvPr/>
        </p:nvSpPr>
        <p:spPr>
          <a:xfrm>
            <a:off x="1564951" y="5830256"/>
            <a:ext cx="9062096" cy="646331"/>
          </a:xfrm>
          <a:prstGeom prst="rect">
            <a:avLst/>
          </a:prstGeom>
        </p:spPr>
        <p:txBody>
          <a:bodyPr wrap="none">
            <a:spAutoFit/>
          </a:bodyPr>
          <a:lstStyle/>
          <a:p>
            <a:r>
              <a:rPr lang="en-US" sz="3600" dirty="0">
                <a:latin typeface="Eras Demi ITC" panose="020B0805030504020804" pitchFamily="34" charset="0"/>
              </a:rPr>
              <a:t>Child Must Be Five by September 1, 2022</a:t>
            </a:r>
          </a:p>
        </p:txBody>
      </p:sp>
    </p:spTree>
    <p:extLst>
      <p:ext uri="{BB962C8B-B14F-4D97-AF65-F5344CB8AC3E}">
        <p14:creationId xmlns:p14="http://schemas.microsoft.com/office/powerpoint/2010/main" val="25960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p:cNvSpPr txBox="1"/>
          <p:nvPr/>
        </p:nvSpPr>
        <p:spPr>
          <a:xfrm>
            <a:off x="-62429" y="1964353"/>
            <a:ext cx="7305168" cy="3416320"/>
          </a:xfrm>
          <a:prstGeom prst="rect">
            <a:avLst/>
          </a:prstGeom>
          <a:noFill/>
        </p:spPr>
        <p:txBody>
          <a:bodyPr wrap="square" rtlCol="0">
            <a:spAutoFit/>
          </a:bodyPr>
          <a:lstStyle/>
          <a:p>
            <a:pPr algn="ctr"/>
            <a:r>
              <a:rPr lang="en-US" sz="2400" b="1" dirty="0">
                <a:solidFill>
                  <a:srgbClr val="109D49"/>
                </a:solidFill>
                <a:latin typeface="Eras Demi ITC" panose="020B0805030504020804" pitchFamily="34" charset="0"/>
              </a:rPr>
              <a:t>In-House Registration</a:t>
            </a:r>
          </a:p>
          <a:p>
            <a:pPr marL="342900" indent="-342900" algn="ctr">
              <a:buFont typeface="Arial" panose="020B0604020202020204" pitchFamily="34" charset="0"/>
              <a:buChar char="•"/>
            </a:pPr>
            <a:r>
              <a:rPr lang="en-US" sz="2400" b="1" dirty="0">
                <a:solidFill>
                  <a:schemeClr val="accent1">
                    <a:lumMod val="75000"/>
                  </a:schemeClr>
                </a:solidFill>
                <a:latin typeface="Eras Medium ITC" panose="020B0602030504020804" pitchFamily="34" charset="0"/>
              </a:rPr>
              <a:t>Ward Church Members (including grandchildren) </a:t>
            </a:r>
          </a:p>
          <a:p>
            <a:pPr marL="342900" indent="-342900" algn="ctr">
              <a:buFont typeface="Arial" panose="020B0604020202020204" pitchFamily="34" charset="0"/>
              <a:buChar char="•"/>
            </a:pPr>
            <a:r>
              <a:rPr lang="en-US" sz="2400" b="1" dirty="0">
                <a:solidFill>
                  <a:schemeClr val="accent1">
                    <a:lumMod val="75000"/>
                  </a:schemeClr>
                </a:solidFill>
                <a:latin typeface="Eras Medium ITC" panose="020B0602030504020804" pitchFamily="34" charset="0"/>
              </a:rPr>
              <a:t>Children currently enrolled</a:t>
            </a:r>
          </a:p>
          <a:p>
            <a:pPr marL="342900" indent="-342900" algn="ctr">
              <a:buFont typeface="Arial" panose="020B0604020202020204" pitchFamily="34" charset="0"/>
              <a:buChar char="•"/>
            </a:pPr>
            <a:r>
              <a:rPr lang="en-US" sz="2400" b="1" dirty="0">
                <a:solidFill>
                  <a:schemeClr val="accent1">
                    <a:lumMod val="75000"/>
                  </a:schemeClr>
                </a:solidFill>
                <a:latin typeface="Eras Medium ITC" panose="020B0602030504020804" pitchFamily="34" charset="0"/>
              </a:rPr>
              <a:t>Alumni of Ward Preschool</a:t>
            </a:r>
          </a:p>
          <a:p>
            <a:pPr algn="ctr"/>
            <a:endParaRPr lang="en-US" sz="2400" dirty="0">
              <a:solidFill>
                <a:schemeClr val="accent1">
                  <a:lumMod val="75000"/>
                </a:schemeClr>
              </a:solidFill>
              <a:latin typeface="Eras Medium ITC" panose="020B0602030504020804" pitchFamily="34" charset="0"/>
            </a:endParaRPr>
          </a:p>
          <a:p>
            <a:pPr algn="ctr"/>
            <a:r>
              <a:rPr lang="en-US" sz="2400" b="1" dirty="0">
                <a:solidFill>
                  <a:schemeClr val="accent1">
                    <a:lumMod val="75000"/>
                  </a:schemeClr>
                </a:solidFill>
                <a:latin typeface="Eras Medium ITC" panose="020B0602030504020804" pitchFamily="34" charset="0"/>
              </a:rPr>
              <a:t>Online Only Registration @ </a:t>
            </a:r>
          </a:p>
          <a:p>
            <a:pPr algn="ctr"/>
            <a:r>
              <a:rPr lang="en-US" sz="2400" b="1" dirty="0">
                <a:solidFill>
                  <a:srgbClr val="109D49"/>
                </a:solidFill>
                <a:latin typeface="Eras Medium ITC" panose="020B0602030504020804" pitchFamily="34" charset="0"/>
              </a:rPr>
              <a:t>wardpreschool.org</a:t>
            </a:r>
          </a:p>
          <a:p>
            <a:pPr algn="ctr"/>
            <a:r>
              <a:rPr lang="en-US" sz="2400" b="1" dirty="0">
                <a:solidFill>
                  <a:schemeClr val="accent1">
                    <a:lumMod val="75000"/>
                  </a:schemeClr>
                </a:solidFill>
                <a:latin typeface="Eras Medium ITC" panose="020B0602030504020804" pitchFamily="34" charset="0"/>
              </a:rPr>
              <a:t>will begin</a:t>
            </a:r>
          </a:p>
          <a:p>
            <a:pPr algn="ctr"/>
            <a:r>
              <a:rPr lang="en-US" sz="2400" dirty="0">
                <a:solidFill>
                  <a:srgbClr val="109D49"/>
                </a:solidFill>
                <a:latin typeface="Eras Demi ITC" panose="020B0805030504020804" pitchFamily="34" charset="0"/>
              </a:rPr>
              <a:t>Monday, February 28 </a:t>
            </a:r>
            <a:r>
              <a:rPr lang="en-US" sz="2400" b="1" dirty="0">
                <a:solidFill>
                  <a:srgbClr val="109D49"/>
                </a:solidFill>
                <a:latin typeface="Eras Medium ITC" panose="020B0602030504020804" pitchFamily="34" charset="0"/>
              </a:rPr>
              <a:t>@8:00 a.m.</a:t>
            </a:r>
          </a:p>
        </p:txBody>
      </p:sp>
      <p:sp>
        <p:nvSpPr>
          <p:cNvPr id="17" name="TextBox 16"/>
          <p:cNvSpPr txBox="1"/>
          <p:nvPr/>
        </p:nvSpPr>
        <p:spPr>
          <a:xfrm>
            <a:off x="6980923" y="1964353"/>
            <a:ext cx="4633000" cy="3046988"/>
          </a:xfrm>
          <a:prstGeom prst="rect">
            <a:avLst/>
          </a:prstGeom>
          <a:noFill/>
        </p:spPr>
        <p:txBody>
          <a:bodyPr wrap="none" rtlCol="0">
            <a:spAutoFit/>
          </a:bodyPr>
          <a:lstStyle/>
          <a:p>
            <a:pPr algn="ctr"/>
            <a:r>
              <a:rPr lang="en-US" sz="2400" b="1" dirty="0">
                <a:solidFill>
                  <a:srgbClr val="812E91"/>
                </a:solidFill>
                <a:latin typeface="Eras Demi ITC" panose="020B0805030504020804" pitchFamily="34" charset="0"/>
              </a:rPr>
              <a:t>Open Registration</a:t>
            </a:r>
          </a:p>
          <a:p>
            <a:pPr algn="ctr"/>
            <a:r>
              <a:rPr lang="en-US" sz="2400" b="1" dirty="0">
                <a:solidFill>
                  <a:srgbClr val="109D49"/>
                </a:solidFill>
                <a:latin typeface="Eras Medium ITC" panose="020B0602030504020804" pitchFamily="34" charset="0"/>
              </a:rPr>
              <a:t>New families/students</a:t>
            </a:r>
          </a:p>
          <a:p>
            <a:pPr algn="ctr"/>
            <a:endParaRPr lang="en-US" sz="2400" b="1" dirty="0">
              <a:solidFill>
                <a:srgbClr val="109D49"/>
              </a:solidFill>
              <a:latin typeface="Eras Medium ITC" panose="020B0602030504020804" pitchFamily="34" charset="0"/>
            </a:endParaRPr>
          </a:p>
          <a:p>
            <a:pPr algn="ctr"/>
            <a:endParaRPr lang="en-US" sz="2400" b="1" dirty="0">
              <a:solidFill>
                <a:srgbClr val="109D49"/>
              </a:solidFill>
              <a:latin typeface="Eras Medium ITC" panose="020B0602030504020804" pitchFamily="34" charset="0"/>
            </a:endParaRPr>
          </a:p>
          <a:p>
            <a:pPr algn="ctr"/>
            <a:r>
              <a:rPr lang="en-US" sz="2400" b="1" dirty="0">
                <a:solidFill>
                  <a:srgbClr val="109D49"/>
                </a:solidFill>
                <a:latin typeface="Eras Medium ITC" panose="020B0602030504020804" pitchFamily="34" charset="0"/>
              </a:rPr>
              <a:t>Online Only Registration @</a:t>
            </a:r>
          </a:p>
          <a:p>
            <a:pPr algn="ctr"/>
            <a:r>
              <a:rPr lang="en-US" sz="2400" b="1" dirty="0">
                <a:solidFill>
                  <a:srgbClr val="7030A0"/>
                </a:solidFill>
                <a:latin typeface="Eras Medium ITC" panose="020B0602030504020804" pitchFamily="34" charset="0"/>
              </a:rPr>
              <a:t>wardpreschool.org</a:t>
            </a:r>
          </a:p>
          <a:p>
            <a:pPr algn="ctr"/>
            <a:r>
              <a:rPr lang="en-US" sz="2400" b="1" dirty="0">
                <a:solidFill>
                  <a:srgbClr val="109D49"/>
                </a:solidFill>
                <a:latin typeface="Eras Medium ITC" panose="020B0602030504020804" pitchFamily="34" charset="0"/>
              </a:rPr>
              <a:t>will begin</a:t>
            </a:r>
          </a:p>
          <a:p>
            <a:pPr algn="ctr"/>
            <a:r>
              <a:rPr lang="en-US" sz="2400" b="1" dirty="0">
                <a:solidFill>
                  <a:srgbClr val="7030A0"/>
                </a:solidFill>
                <a:latin typeface="Eras Medium ITC" panose="020B0602030504020804" pitchFamily="34" charset="0"/>
              </a:rPr>
              <a:t>Wednesday, March 2 @8:00 a.m.</a:t>
            </a:r>
          </a:p>
        </p:txBody>
      </p:sp>
      <p:sp>
        <p:nvSpPr>
          <p:cNvPr id="18" name="TextBox 17"/>
          <p:cNvSpPr txBox="1"/>
          <p:nvPr/>
        </p:nvSpPr>
        <p:spPr>
          <a:xfrm>
            <a:off x="1945665" y="5824095"/>
            <a:ext cx="8300670" cy="553998"/>
          </a:xfrm>
          <a:prstGeom prst="rect">
            <a:avLst/>
          </a:prstGeom>
          <a:noFill/>
        </p:spPr>
        <p:txBody>
          <a:bodyPr wrap="none" rtlCol="0">
            <a:spAutoFit/>
          </a:bodyPr>
          <a:lstStyle/>
          <a:p>
            <a:r>
              <a:rPr lang="en-US" sz="3000" dirty="0">
                <a:latin typeface="Eras Demi ITC" panose="020B0805030504020804" pitchFamily="34" charset="0"/>
              </a:rPr>
              <a:t>Child must be 3, 4 or 5 by September 1, 2022</a:t>
            </a:r>
          </a:p>
        </p:txBody>
      </p:sp>
      <p:sp>
        <p:nvSpPr>
          <p:cNvPr id="19" name="TextBox 18"/>
          <p:cNvSpPr txBox="1"/>
          <p:nvPr/>
        </p:nvSpPr>
        <p:spPr>
          <a:xfrm>
            <a:off x="2704709" y="198521"/>
            <a:ext cx="6346754" cy="2349579"/>
          </a:xfrm>
          <a:prstGeom prst="flowChartAlternateProcess">
            <a:avLst/>
          </a:prstGeom>
          <a:noFill/>
          <a:ln w="28575">
            <a:noFill/>
          </a:ln>
        </p:spPr>
        <p:txBody>
          <a:bodyPr wrap="square" rtlCol="0">
            <a:spAutoFit/>
          </a:bodyPr>
          <a:lstStyle/>
          <a:p>
            <a:pPr algn="ctr"/>
            <a:r>
              <a:rPr lang="en-US" sz="2400" b="1" u="sng" dirty="0">
                <a:solidFill>
                  <a:srgbClr val="812E91"/>
                </a:solidFill>
                <a:latin typeface="Eras Demi ITC" panose="020B0805030504020804" pitchFamily="34" charset="0"/>
              </a:rPr>
              <a:t>Due at Registration</a:t>
            </a:r>
            <a:endParaRPr lang="en-US" sz="2400" b="1" u="sng" dirty="0">
              <a:solidFill>
                <a:srgbClr val="812E91"/>
              </a:solidFill>
              <a:latin typeface="Eras Medium ITC" panose="020B0602030504020804" pitchFamily="34" charset="0"/>
            </a:endParaRPr>
          </a:p>
          <a:p>
            <a:pPr marL="285750" indent="-285750" algn="ctr">
              <a:buFont typeface="Wingdings" panose="05000000000000000000" pitchFamily="2" charset="2"/>
              <a:buChar char="Ø"/>
            </a:pPr>
            <a:r>
              <a:rPr lang="en-US" sz="2400" b="1" dirty="0">
                <a:solidFill>
                  <a:srgbClr val="DF6025"/>
                </a:solidFill>
                <a:latin typeface="Eras Medium ITC" panose="020B0602030504020804" pitchFamily="34" charset="0"/>
              </a:rPr>
              <a:t>Non-refundable Registration Fee - $105 </a:t>
            </a:r>
          </a:p>
          <a:p>
            <a:pPr algn="ctr"/>
            <a:r>
              <a:rPr lang="en-US" sz="2400" b="1" dirty="0">
                <a:solidFill>
                  <a:srgbClr val="DF6025"/>
                </a:solidFill>
                <a:latin typeface="Eras Medium ITC" panose="020B0602030504020804" pitchFamily="34" charset="0"/>
              </a:rPr>
              <a:t>(Credit Card or ACH)</a:t>
            </a:r>
          </a:p>
          <a:p>
            <a:pPr algn="ctr"/>
            <a:endParaRPr lang="en-US" sz="1200" b="1" dirty="0">
              <a:solidFill>
                <a:srgbClr val="DF6025"/>
              </a:solidFill>
              <a:latin typeface="Eras Medium ITC" panose="020B0602030504020804" pitchFamily="34" charset="0"/>
            </a:endParaRPr>
          </a:p>
          <a:p>
            <a:pPr algn="ctr"/>
            <a:endParaRPr lang="en-US" sz="1200" b="1" dirty="0">
              <a:solidFill>
                <a:srgbClr val="DF6025"/>
              </a:solidFill>
              <a:latin typeface="Eras Medium ITC" panose="020B0602030504020804" pitchFamily="34" charset="0"/>
            </a:endParaRPr>
          </a:p>
          <a:p>
            <a:endParaRPr lang="en-US" dirty="0">
              <a:solidFill>
                <a:schemeClr val="bg1"/>
              </a:solidFill>
            </a:endParaRPr>
          </a:p>
          <a:p>
            <a:endParaRPr lang="en-US" dirty="0">
              <a:solidFill>
                <a:schemeClr val="bg1"/>
              </a:solidFill>
            </a:endParaRPr>
          </a:p>
        </p:txBody>
      </p:sp>
      <p:sp>
        <p:nvSpPr>
          <p:cNvPr id="20" name="TextBox 19"/>
          <p:cNvSpPr txBox="1"/>
          <p:nvPr/>
        </p:nvSpPr>
        <p:spPr>
          <a:xfrm>
            <a:off x="309107" y="6378093"/>
            <a:ext cx="11573786" cy="461665"/>
          </a:xfrm>
          <a:prstGeom prst="rect">
            <a:avLst/>
          </a:prstGeom>
          <a:noFill/>
        </p:spPr>
        <p:txBody>
          <a:bodyPr wrap="square" rtlCol="0">
            <a:spAutoFit/>
          </a:bodyPr>
          <a:lstStyle/>
          <a:p>
            <a:r>
              <a:rPr lang="en-US" sz="2400" dirty="0">
                <a:latin typeface="Eras Demi ITC" panose="020B0805030504020804" pitchFamily="34" charset="0"/>
              </a:rPr>
              <a:t>All programs will only be offered if 10 children are enrolled as of August 15th </a:t>
            </a:r>
          </a:p>
        </p:txBody>
      </p:sp>
      <p:sp>
        <p:nvSpPr>
          <p:cNvPr id="2" name="TextBox 1">
            <a:extLst>
              <a:ext uri="{FF2B5EF4-FFF2-40B4-BE49-F238E27FC236}">
                <a16:creationId xmlns:a16="http://schemas.microsoft.com/office/drawing/2014/main" id="{E7A7BA1D-A457-4682-9354-323C29812115}"/>
              </a:ext>
            </a:extLst>
          </p:cNvPr>
          <p:cNvSpPr txBox="1"/>
          <p:nvPr/>
        </p:nvSpPr>
        <p:spPr>
          <a:xfrm>
            <a:off x="902368" y="4235116"/>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D618A201-FB47-43DD-8D06-8003C8794B56}"/>
              </a:ext>
            </a:extLst>
          </p:cNvPr>
          <p:cNvSpPr txBox="1"/>
          <p:nvPr/>
        </p:nvSpPr>
        <p:spPr>
          <a:xfrm>
            <a:off x="2658990" y="3927297"/>
            <a:ext cx="45719"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8365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84" y="8666403"/>
            <a:ext cx="3334942" cy="1875905"/>
          </a:xfrm>
          <a:prstGeom prst="rect">
            <a:avLst/>
          </a:prstGeom>
        </p:spPr>
      </p:pic>
      <p:sp>
        <p:nvSpPr>
          <p:cNvPr id="5" name="TextBox 4">
            <a:extLst>
              <a:ext uri="{FF2B5EF4-FFF2-40B4-BE49-F238E27FC236}">
                <a16:creationId xmlns:a16="http://schemas.microsoft.com/office/drawing/2014/main" id="{BF74AA7D-F337-44B9-B961-8D0E5A00EA34}"/>
              </a:ext>
            </a:extLst>
          </p:cNvPr>
          <p:cNvSpPr txBox="1"/>
          <p:nvPr/>
        </p:nvSpPr>
        <p:spPr>
          <a:xfrm>
            <a:off x="3227832" y="237065"/>
            <a:ext cx="5584688" cy="5016758"/>
          </a:xfrm>
          <a:prstGeom prst="rect">
            <a:avLst/>
          </a:prstGeom>
          <a:noFill/>
          <a:ln w="57150">
            <a:solidFill>
              <a:srgbClr val="7030A0"/>
            </a:solidFill>
          </a:ln>
        </p:spPr>
        <p:txBody>
          <a:bodyPr wrap="square" rtlCol="0">
            <a:spAutoFit/>
          </a:bodyPr>
          <a:lstStyle/>
          <a:p>
            <a:pPr algn="ctr"/>
            <a:r>
              <a:rPr lang="en-US" sz="3200" b="1" dirty="0">
                <a:solidFill>
                  <a:srgbClr val="0E6735"/>
                </a:solidFill>
                <a:latin typeface="Eras Demi ITC" panose="020B0805030504020804" pitchFamily="34" charset="0"/>
              </a:rPr>
              <a:t>The </a:t>
            </a:r>
            <a:r>
              <a:rPr lang="en-US" sz="3200" b="1" dirty="0">
                <a:solidFill>
                  <a:srgbClr val="7030A0"/>
                </a:solidFill>
                <a:latin typeface="Eras Demi ITC" panose="020B0805030504020804" pitchFamily="34" charset="0"/>
              </a:rPr>
              <a:t>Next Slide </a:t>
            </a:r>
            <a:r>
              <a:rPr lang="en-US" sz="3200" b="1" dirty="0">
                <a:solidFill>
                  <a:srgbClr val="0E6735"/>
                </a:solidFill>
                <a:latin typeface="Eras Demi ITC" panose="020B0805030504020804" pitchFamily="34" charset="0"/>
              </a:rPr>
              <a:t>is a Tutorial for </a:t>
            </a:r>
          </a:p>
          <a:p>
            <a:pPr algn="ctr"/>
            <a:r>
              <a:rPr lang="en-US" sz="3200" b="1" dirty="0">
                <a:solidFill>
                  <a:srgbClr val="0E6735"/>
                </a:solidFill>
                <a:latin typeface="Eras Demi ITC" panose="020B0805030504020804" pitchFamily="34" charset="0"/>
              </a:rPr>
              <a:t>How to Register</a:t>
            </a:r>
          </a:p>
          <a:p>
            <a:pPr algn="ctr"/>
            <a:endParaRPr lang="en-US" sz="3200" b="1" dirty="0">
              <a:solidFill>
                <a:srgbClr val="0E6735"/>
              </a:solidFill>
              <a:latin typeface="Eras Demi ITC" panose="020B0805030504020804" pitchFamily="34" charset="0"/>
            </a:endParaRPr>
          </a:p>
          <a:p>
            <a:pPr algn="ctr"/>
            <a:r>
              <a:rPr lang="en-US" sz="3200" b="1" dirty="0">
                <a:solidFill>
                  <a:srgbClr val="0E6735"/>
                </a:solidFill>
                <a:latin typeface="Eras Demi ITC" panose="020B0805030504020804" pitchFamily="34" charset="0"/>
              </a:rPr>
              <a:t>Hover over the bottom left of the</a:t>
            </a:r>
          </a:p>
          <a:p>
            <a:pPr algn="ctr"/>
            <a:r>
              <a:rPr lang="en-US" sz="3200" b="1" dirty="0">
                <a:solidFill>
                  <a:srgbClr val="0E6735"/>
                </a:solidFill>
                <a:latin typeface="Eras Demi ITC" panose="020B0805030504020804" pitchFamily="34" charset="0"/>
              </a:rPr>
              <a:t>blank screen and an arrow will appear.</a:t>
            </a:r>
          </a:p>
          <a:p>
            <a:pPr algn="ctr"/>
            <a:endParaRPr lang="en-US" sz="3200" b="1" dirty="0">
              <a:solidFill>
                <a:srgbClr val="0E6735"/>
              </a:solidFill>
              <a:latin typeface="Eras Demi ITC" panose="020B0805030504020804" pitchFamily="34" charset="0"/>
            </a:endParaRPr>
          </a:p>
          <a:p>
            <a:pPr algn="ctr"/>
            <a:r>
              <a:rPr lang="en-US" sz="3200" b="1" dirty="0">
                <a:solidFill>
                  <a:srgbClr val="0E6735"/>
                </a:solidFill>
                <a:latin typeface="Eras Demi ITC" panose="020B0805030504020804" pitchFamily="34" charset="0"/>
              </a:rPr>
              <a:t>Press Play (Arrow)</a:t>
            </a:r>
          </a:p>
        </p:txBody>
      </p:sp>
    </p:spTree>
    <p:extLst>
      <p:ext uri="{BB962C8B-B14F-4D97-AF65-F5344CB8AC3E}">
        <p14:creationId xmlns:p14="http://schemas.microsoft.com/office/powerpoint/2010/main" val="3135773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rollsy - registration tutorial screen recording-smaller">
            <a:hlinkClick r:id="" action="ppaction://media"/>
            <a:extLst>
              <a:ext uri="{FF2B5EF4-FFF2-40B4-BE49-F238E27FC236}">
                <a16:creationId xmlns:a16="http://schemas.microsoft.com/office/drawing/2014/main" id="{93948429-8320-4CF7-AD0D-CE77628DF4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67" y="-2"/>
            <a:ext cx="12214068" cy="6858001"/>
          </a:xfrm>
          <a:prstGeom prst="rect">
            <a:avLst/>
          </a:prstGeom>
        </p:spPr>
      </p:pic>
    </p:spTree>
    <p:extLst>
      <p:ext uri="{BB962C8B-B14F-4D97-AF65-F5344CB8AC3E}">
        <p14:creationId xmlns:p14="http://schemas.microsoft.com/office/powerpoint/2010/main" val="285540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p:cNvSpPr txBox="1"/>
          <p:nvPr/>
        </p:nvSpPr>
        <p:spPr>
          <a:xfrm>
            <a:off x="1945665" y="5824095"/>
            <a:ext cx="8300670" cy="553998"/>
          </a:xfrm>
          <a:prstGeom prst="rect">
            <a:avLst/>
          </a:prstGeom>
          <a:noFill/>
        </p:spPr>
        <p:txBody>
          <a:bodyPr wrap="none" rtlCol="0">
            <a:spAutoFit/>
          </a:bodyPr>
          <a:lstStyle/>
          <a:p>
            <a:r>
              <a:rPr lang="en-US" sz="3000" dirty="0">
                <a:latin typeface="Eras Demi ITC" panose="020B0805030504020804" pitchFamily="34" charset="0"/>
              </a:rPr>
              <a:t>Child must be 3, 4 or 5 by September 1, 2022</a:t>
            </a:r>
          </a:p>
        </p:txBody>
      </p:sp>
      <p:sp>
        <p:nvSpPr>
          <p:cNvPr id="20" name="TextBox 19"/>
          <p:cNvSpPr txBox="1"/>
          <p:nvPr/>
        </p:nvSpPr>
        <p:spPr>
          <a:xfrm>
            <a:off x="309107" y="6378093"/>
            <a:ext cx="11573786" cy="461665"/>
          </a:xfrm>
          <a:prstGeom prst="rect">
            <a:avLst/>
          </a:prstGeom>
          <a:noFill/>
        </p:spPr>
        <p:txBody>
          <a:bodyPr wrap="square" rtlCol="0">
            <a:spAutoFit/>
          </a:bodyPr>
          <a:lstStyle/>
          <a:p>
            <a:r>
              <a:rPr lang="en-US" sz="2400" dirty="0">
                <a:latin typeface="Eras Demi ITC" panose="020B0805030504020804" pitchFamily="34" charset="0"/>
              </a:rPr>
              <a:t>All programs will only be offered if 10 children are enrolled as of August 15th </a:t>
            </a:r>
          </a:p>
        </p:txBody>
      </p:sp>
      <p:sp>
        <p:nvSpPr>
          <p:cNvPr id="2" name="TextBox 1">
            <a:extLst>
              <a:ext uri="{FF2B5EF4-FFF2-40B4-BE49-F238E27FC236}">
                <a16:creationId xmlns:a16="http://schemas.microsoft.com/office/drawing/2014/main" id="{E7A7BA1D-A457-4682-9354-323C29812115}"/>
              </a:ext>
            </a:extLst>
          </p:cNvPr>
          <p:cNvSpPr txBox="1"/>
          <p:nvPr/>
        </p:nvSpPr>
        <p:spPr>
          <a:xfrm>
            <a:off x="902368" y="4235116"/>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D618A201-FB47-43DD-8D06-8003C8794B56}"/>
              </a:ext>
            </a:extLst>
          </p:cNvPr>
          <p:cNvSpPr txBox="1"/>
          <p:nvPr/>
        </p:nvSpPr>
        <p:spPr>
          <a:xfrm>
            <a:off x="2658990" y="3927297"/>
            <a:ext cx="45719" cy="369332"/>
          </a:xfrm>
          <a:prstGeom prst="rect">
            <a:avLst/>
          </a:prstGeom>
          <a:noFill/>
        </p:spPr>
        <p:txBody>
          <a:bodyPr wrap="square" rtlCol="0">
            <a:spAutoFit/>
          </a:bodyPr>
          <a:lstStyle/>
          <a:p>
            <a:r>
              <a:rPr lang="en-US" dirty="0"/>
              <a:t>    </a:t>
            </a:r>
          </a:p>
        </p:txBody>
      </p:sp>
      <p:sp>
        <p:nvSpPr>
          <p:cNvPr id="9" name="TextBox 8">
            <a:extLst>
              <a:ext uri="{FF2B5EF4-FFF2-40B4-BE49-F238E27FC236}">
                <a16:creationId xmlns:a16="http://schemas.microsoft.com/office/drawing/2014/main" id="{3DED347B-2A08-4EC6-B846-D7C0CE89DDF0}"/>
              </a:ext>
            </a:extLst>
          </p:cNvPr>
          <p:cNvSpPr txBox="1"/>
          <p:nvPr/>
        </p:nvSpPr>
        <p:spPr>
          <a:xfrm>
            <a:off x="7436169" y="69772"/>
            <a:ext cx="4576537" cy="5632311"/>
          </a:xfrm>
          <a:prstGeom prst="rect">
            <a:avLst/>
          </a:prstGeom>
          <a:noFill/>
          <a:ln w="38100">
            <a:solidFill>
              <a:srgbClr val="0E6735"/>
            </a:solidFill>
          </a:ln>
        </p:spPr>
        <p:txBody>
          <a:bodyPr wrap="square" rtlCol="0">
            <a:spAutoFit/>
          </a:bodyPr>
          <a:lstStyle/>
          <a:p>
            <a:pPr algn="ctr"/>
            <a:r>
              <a:rPr lang="en-US" sz="2000" u="sng" dirty="0">
                <a:solidFill>
                  <a:schemeClr val="accent1">
                    <a:lumMod val="75000"/>
                  </a:schemeClr>
                </a:solidFill>
                <a:latin typeface="Eras Medium ITC" panose="020B0602030504020804" pitchFamily="34" charset="0"/>
              </a:rPr>
              <a:t>If you do not fall under one of these categories</a:t>
            </a:r>
            <a:r>
              <a:rPr lang="en-US" sz="2000" dirty="0">
                <a:solidFill>
                  <a:schemeClr val="accent1">
                    <a:lumMod val="75000"/>
                  </a:schemeClr>
                </a:solidFill>
                <a:latin typeface="Eras Medium ITC" panose="020B0602030504020804" pitchFamily="34" charset="0"/>
              </a:rPr>
              <a:t> </a:t>
            </a:r>
          </a:p>
          <a:p>
            <a:pPr marL="285750" indent="-285750" algn="ctr">
              <a:buFont typeface="Arial" panose="020B0604020202020204" pitchFamily="34" charset="0"/>
              <a:buChar char="•"/>
            </a:pPr>
            <a:r>
              <a:rPr lang="en-US" sz="2000" dirty="0">
                <a:solidFill>
                  <a:schemeClr val="accent1">
                    <a:lumMod val="75000"/>
                  </a:schemeClr>
                </a:solidFill>
                <a:latin typeface="Eras Medium ITC" panose="020B0602030504020804" pitchFamily="34" charset="0"/>
              </a:rPr>
              <a:t>Children currently enrolled</a:t>
            </a:r>
          </a:p>
          <a:p>
            <a:pPr marL="285750" indent="-285750" algn="ctr">
              <a:buFont typeface="Arial" panose="020B0604020202020204" pitchFamily="34" charset="0"/>
              <a:buChar char="•"/>
            </a:pPr>
            <a:r>
              <a:rPr lang="en-US" sz="2000" dirty="0">
                <a:solidFill>
                  <a:schemeClr val="accent1">
                    <a:lumMod val="75000"/>
                  </a:schemeClr>
                </a:solidFill>
                <a:latin typeface="Eras Medium ITC" panose="020B0602030504020804" pitchFamily="34" charset="0"/>
              </a:rPr>
              <a:t>Alumni of Ward Preschool</a:t>
            </a:r>
          </a:p>
          <a:p>
            <a:pPr marL="285750" indent="-285750" algn="ctr">
              <a:buFont typeface="Arial" panose="020B0604020202020204" pitchFamily="34" charset="0"/>
              <a:buChar char="•"/>
            </a:pPr>
            <a:r>
              <a:rPr lang="en-US" sz="2000" dirty="0">
                <a:solidFill>
                  <a:schemeClr val="accent1">
                    <a:lumMod val="75000"/>
                  </a:schemeClr>
                </a:solidFill>
                <a:latin typeface="Eras Medium ITC" panose="020B0602030504020804" pitchFamily="34" charset="0"/>
              </a:rPr>
              <a:t>Ward Church Member (including member grandchildren) </a:t>
            </a:r>
          </a:p>
          <a:p>
            <a:pPr marL="285750" indent="-285750" algn="ctr">
              <a:buFont typeface="Arial" panose="020B0604020202020204" pitchFamily="34" charset="0"/>
              <a:buChar char="•"/>
            </a:pPr>
            <a:endParaRPr lang="en-US" sz="2000" dirty="0">
              <a:solidFill>
                <a:schemeClr val="accent1">
                  <a:lumMod val="75000"/>
                </a:schemeClr>
              </a:solidFill>
              <a:latin typeface="Eras Medium ITC" panose="020B0602030504020804" pitchFamily="34" charset="0"/>
            </a:endParaRPr>
          </a:p>
          <a:p>
            <a:pPr algn="ctr"/>
            <a:r>
              <a:rPr lang="en-US" sz="2000" dirty="0">
                <a:solidFill>
                  <a:srgbClr val="7030A0"/>
                </a:solidFill>
                <a:latin typeface="Eras Medium ITC" panose="020B0602030504020804" pitchFamily="34" charset="0"/>
              </a:rPr>
              <a:t>*Please wait until Wednesday, </a:t>
            </a:r>
          </a:p>
          <a:p>
            <a:pPr algn="ctr"/>
            <a:r>
              <a:rPr lang="en-US" sz="2000" dirty="0">
                <a:solidFill>
                  <a:srgbClr val="7030A0"/>
                </a:solidFill>
                <a:latin typeface="Eras Medium ITC" panose="020B0602030504020804" pitchFamily="34" charset="0"/>
              </a:rPr>
              <a:t>March 2 @8:00 to register. </a:t>
            </a:r>
          </a:p>
          <a:p>
            <a:pPr algn="ctr"/>
            <a:endParaRPr lang="en-US" sz="2000" dirty="0">
              <a:solidFill>
                <a:srgbClr val="F68924"/>
              </a:solidFill>
              <a:latin typeface="Eras Medium ITC" panose="020B0602030504020804" pitchFamily="34" charset="0"/>
            </a:endParaRPr>
          </a:p>
          <a:p>
            <a:pPr algn="ctr"/>
            <a:r>
              <a:rPr lang="en-US" sz="2000" dirty="0">
                <a:solidFill>
                  <a:srgbClr val="FF0000"/>
                </a:solidFill>
                <a:latin typeface="Eras Medium ITC" panose="020B0602030504020804" pitchFamily="34" charset="0"/>
              </a:rPr>
              <a:t>If you register before Wednesday, March 2 @8:00, you will forfeit your registration fee and spot in our program.  </a:t>
            </a:r>
          </a:p>
          <a:p>
            <a:pPr algn="ctr"/>
            <a:r>
              <a:rPr lang="en-US" sz="2000" dirty="0">
                <a:solidFill>
                  <a:srgbClr val="7030A0"/>
                </a:solidFill>
                <a:latin typeface="Eras Medium ITC" panose="020B0602030504020804" pitchFamily="34" charset="0"/>
              </a:rPr>
              <a:t>You will have to register and pay again, </a:t>
            </a:r>
          </a:p>
          <a:p>
            <a:pPr algn="ctr"/>
            <a:r>
              <a:rPr lang="en-US" sz="2000" dirty="0">
                <a:solidFill>
                  <a:srgbClr val="7030A0"/>
                </a:solidFill>
                <a:latin typeface="Eras Medium ITC" panose="020B0602030504020804" pitchFamily="34" charset="0"/>
              </a:rPr>
              <a:t>once open registration begins on </a:t>
            </a:r>
          </a:p>
          <a:p>
            <a:pPr algn="ctr"/>
            <a:r>
              <a:rPr lang="en-US" sz="2000" dirty="0">
                <a:solidFill>
                  <a:srgbClr val="7030A0"/>
                </a:solidFill>
                <a:latin typeface="Eras Medium ITC" panose="020B0602030504020804" pitchFamily="34" charset="0"/>
              </a:rPr>
              <a:t>Wednesday, March 2 @8:00 am. </a:t>
            </a:r>
          </a:p>
        </p:txBody>
      </p:sp>
      <p:sp>
        <p:nvSpPr>
          <p:cNvPr id="3" name="TextBox 2">
            <a:extLst>
              <a:ext uri="{FF2B5EF4-FFF2-40B4-BE49-F238E27FC236}">
                <a16:creationId xmlns:a16="http://schemas.microsoft.com/office/drawing/2014/main" id="{2C00E2F4-DA1F-4590-9A81-A2A438FDC5CC}"/>
              </a:ext>
            </a:extLst>
          </p:cNvPr>
          <p:cNvSpPr txBox="1"/>
          <p:nvPr/>
        </p:nvSpPr>
        <p:spPr>
          <a:xfrm>
            <a:off x="927583" y="228627"/>
            <a:ext cx="5581002" cy="461665"/>
          </a:xfrm>
          <a:prstGeom prst="rect">
            <a:avLst/>
          </a:prstGeom>
          <a:noFill/>
        </p:spPr>
        <p:txBody>
          <a:bodyPr wrap="square" rtlCol="0">
            <a:spAutoFit/>
          </a:bodyPr>
          <a:lstStyle/>
          <a:p>
            <a:r>
              <a:rPr lang="en-US" sz="2400" dirty="0">
                <a:solidFill>
                  <a:srgbClr val="812E91"/>
                </a:solidFill>
              </a:rPr>
              <a:t>Any Questions about the Enrolling Process?</a:t>
            </a:r>
          </a:p>
        </p:txBody>
      </p:sp>
      <p:sp>
        <p:nvSpPr>
          <p:cNvPr id="4" name="TextBox 3">
            <a:extLst>
              <a:ext uri="{FF2B5EF4-FFF2-40B4-BE49-F238E27FC236}">
                <a16:creationId xmlns:a16="http://schemas.microsoft.com/office/drawing/2014/main" id="{A8F65537-88B3-4CBE-B0E4-5762352D4BA0}"/>
              </a:ext>
            </a:extLst>
          </p:cNvPr>
          <p:cNvSpPr txBox="1"/>
          <p:nvPr/>
        </p:nvSpPr>
        <p:spPr>
          <a:xfrm>
            <a:off x="226364" y="715553"/>
            <a:ext cx="6983441" cy="4770537"/>
          </a:xfrm>
          <a:prstGeom prst="rect">
            <a:avLst/>
          </a:prstGeom>
          <a:noFill/>
          <a:ln w="38100">
            <a:solidFill>
              <a:srgbClr val="812E91"/>
            </a:solidFill>
          </a:ln>
        </p:spPr>
        <p:txBody>
          <a:bodyPr wrap="square" rtlCol="0">
            <a:spAutoFit/>
          </a:bodyPr>
          <a:lstStyle/>
          <a:p>
            <a:pPr algn="ctr"/>
            <a:r>
              <a:rPr lang="en-US" sz="1600" b="1" dirty="0">
                <a:solidFill>
                  <a:srgbClr val="0E6735"/>
                </a:solidFill>
                <a:latin typeface="Eras Medium ITC" panose="020B0602030504020804" pitchFamily="34" charset="0"/>
              </a:rPr>
              <a:t>REMINDERS/TIPS WHEN REGISTERING</a:t>
            </a:r>
          </a:p>
          <a:p>
            <a:pPr marL="285750" indent="-285750">
              <a:buFont typeface="Wingdings" panose="05000000000000000000" pitchFamily="2" charset="2"/>
              <a:buChar char="§"/>
            </a:pPr>
            <a:r>
              <a:rPr lang="en-US" sz="1600" dirty="0">
                <a:solidFill>
                  <a:srgbClr val="7030A0"/>
                </a:solidFill>
                <a:latin typeface="Eras Medium ITC" panose="020B0602030504020804" pitchFamily="34" charset="0"/>
              </a:rPr>
              <a:t>Keep refreshing</a:t>
            </a:r>
          </a:p>
          <a:p>
            <a:pPr marL="285750" indent="-285750">
              <a:buFont typeface="Arial" panose="020B0604020202020204" pitchFamily="34" charset="0"/>
              <a:buChar char="•"/>
            </a:pPr>
            <a:r>
              <a:rPr lang="en-US" sz="1600" dirty="0">
                <a:solidFill>
                  <a:srgbClr val="0E6735"/>
                </a:solidFill>
                <a:latin typeface="Eras Medium ITC" panose="020B0602030504020804" pitchFamily="34" charset="0"/>
              </a:rPr>
              <a:t>You will only be able to register for the programs that are age appropriate </a:t>
            </a:r>
          </a:p>
          <a:p>
            <a:pPr marL="285750" indent="-285750">
              <a:buFont typeface="Wingdings" panose="05000000000000000000" pitchFamily="2" charset="2"/>
              <a:buChar char="§"/>
            </a:pPr>
            <a:r>
              <a:rPr lang="en-US" sz="1600" dirty="0">
                <a:solidFill>
                  <a:srgbClr val="7030A0"/>
                </a:solidFill>
                <a:latin typeface="Eras Medium ITC" panose="020B0602030504020804" pitchFamily="34" charset="0"/>
              </a:rPr>
              <a:t>Registration Fee is nonrefundable and Due at Registration</a:t>
            </a:r>
          </a:p>
          <a:p>
            <a:pPr marL="285750" indent="-285750">
              <a:buFont typeface="Arial" panose="020B0604020202020204" pitchFamily="34" charset="0"/>
              <a:buChar char="•"/>
            </a:pPr>
            <a:r>
              <a:rPr lang="en-US" sz="1600" dirty="0">
                <a:solidFill>
                  <a:srgbClr val="0E6735"/>
                </a:solidFill>
                <a:latin typeface="Eras Medium ITC" panose="020B0602030504020804" pitchFamily="34" charset="0"/>
              </a:rPr>
              <a:t>First month’s payment comes out on June 15 </a:t>
            </a:r>
          </a:p>
          <a:p>
            <a:pPr marL="285750" indent="-285750">
              <a:buFont typeface="Wingdings" panose="05000000000000000000" pitchFamily="2" charset="2"/>
              <a:buChar char="§"/>
            </a:pPr>
            <a:r>
              <a:rPr lang="en-US" sz="1600" dirty="0">
                <a:solidFill>
                  <a:srgbClr val="7030A0"/>
                </a:solidFill>
                <a:latin typeface="Eras Medium ITC" panose="020B0602030504020804" pitchFamily="34" charset="0"/>
              </a:rPr>
              <a:t>Second payment will come out on Sept 15 and each month until April</a:t>
            </a:r>
          </a:p>
          <a:p>
            <a:pPr marL="285750" indent="-285750">
              <a:buFont typeface="Arial" panose="020B0604020202020204" pitchFamily="34" charset="0"/>
              <a:buChar char="•"/>
            </a:pPr>
            <a:r>
              <a:rPr lang="en-US" sz="1600" dirty="0">
                <a:solidFill>
                  <a:srgbClr val="0E6735"/>
                </a:solidFill>
                <a:latin typeface="Eras Medium ITC" panose="020B0602030504020804" pitchFamily="34" charset="0"/>
              </a:rPr>
              <a:t>August 1 is the last date to drop and receive a refund of first month’s tuition</a:t>
            </a:r>
          </a:p>
          <a:p>
            <a:pPr marL="285750" indent="-285750">
              <a:buFont typeface="Wingdings" panose="05000000000000000000" pitchFamily="2" charset="2"/>
              <a:buChar char="§"/>
            </a:pPr>
            <a:r>
              <a:rPr lang="en-US" sz="1600" dirty="0">
                <a:solidFill>
                  <a:srgbClr val="7030A0"/>
                </a:solidFill>
                <a:latin typeface="Eras Medium ITC" panose="020B0602030504020804" pitchFamily="34" charset="0"/>
              </a:rPr>
              <a:t>Two week notice to receive prorated tuition for all other month’s tuition </a:t>
            </a:r>
          </a:p>
          <a:p>
            <a:pPr marL="285750" indent="-285750">
              <a:buFont typeface="Arial" panose="020B0604020202020204" pitchFamily="34" charset="0"/>
              <a:buChar char="•"/>
            </a:pPr>
            <a:r>
              <a:rPr lang="en-US" sz="1600" dirty="0">
                <a:solidFill>
                  <a:srgbClr val="0E6735"/>
                </a:solidFill>
                <a:latin typeface="Eras Medium ITC" panose="020B0602030504020804" pitchFamily="34" charset="0"/>
              </a:rPr>
              <a:t>Check cell phone number listed for the primary parent – they receive texts</a:t>
            </a:r>
          </a:p>
          <a:p>
            <a:pPr marL="285750" indent="-285750">
              <a:buFont typeface="Wingdings" panose="05000000000000000000" pitchFamily="2" charset="2"/>
              <a:buChar char="§"/>
            </a:pPr>
            <a:r>
              <a:rPr lang="en-US" sz="1600" dirty="0">
                <a:solidFill>
                  <a:srgbClr val="7030A0"/>
                </a:solidFill>
                <a:latin typeface="Eras Medium ITC" panose="020B0602030504020804" pitchFamily="34" charset="0"/>
              </a:rPr>
              <a:t>Check email addresses for both primary and secondary parents - both will receive emails</a:t>
            </a:r>
          </a:p>
          <a:p>
            <a:pPr marL="285750" indent="-285750">
              <a:buFont typeface="Arial" panose="020B0604020202020204" pitchFamily="34" charset="0"/>
              <a:buChar char="•"/>
            </a:pPr>
            <a:r>
              <a:rPr lang="en-US" sz="1600" dirty="0">
                <a:solidFill>
                  <a:srgbClr val="0E6735"/>
                </a:solidFill>
                <a:latin typeface="Eras Medium ITC" panose="020B0602030504020804" pitchFamily="34" charset="0"/>
              </a:rPr>
              <a:t>If you already have an Enrollsy account, make sure you try and log in, so you are ready &amp; know your password</a:t>
            </a:r>
          </a:p>
          <a:p>
            <a:pPr marL="285750" indent="-285750">
              <a:buFont typeface="Wingdings" panose="05000000000000000000" pitchFamily="2" charset="2"/>
              <a:buChar char="§"/>
            </a:pPr>
            <a:r>
              <a:rPr lang="en-US" sz="1600" dirty="0">
                <a:solidFill>
                  <a:srgbClr val="7030A0"/>
                </a:solidFill>
                <a:latin typeface="Eras Medium ITC" panose="020B0602030504020804" pitchFamily="34" charset="0"/>
              </a:rPr>
              <a:t>Only log onto one device when registering</a:t>
            </a:r>
          </a:p>
          <a:p>
            <a:pPr marL="285750" indent="-285750">
              <a:buFont typeface="Arial" panose="020B0604020202020204" pitchFamily="34" charset="0"/>
              <a:buChar char="•"/>
            </a:pPr>
            <a:r>
              <a:rPr lang="en-US" sz="1600" dirty="0">
                <a:solidFill>
                  <a:srgbClr val="0E6735"/>
                </a:solidFill>
                <a:latin typeface="Eras Medium ITC" panose="020B0602030504020804" pitchFamily="34" charset="0"/>
              </a:rPr>
              <a:t>We make every effort to accommodate requests, but we cannot guarantee that your request will be granted.</a:t>
            </a:r>
          </a:p>
        </p:txBody>
      </p:sp>
    </p:spTree>
    <p:extLst>
      <p:ext uri="{BB962C8B-B14F-4D97-AF65-F5344CB8AC3E}">
        <p14:creationId xmlns:p14="http://schemas.microsoft.com/office/powerpoint/2010/main" val="209346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38172" y="1589201"/>
            <a:ext cx="8526694" cy="3970318"/>
          </a:xfrm>
          <a:prstGeom prst="rect">
            <a:avLst/>
          </a:prstGeom>
          <a:noFill/>
        </p:spPr>
        <p:txBody>
          <a:bodyPr wrap="none" rtlCol="0">
            <a:spAutoFit/>
          </a:bodyPr>
          <a:lstStyle/>
          <a:p>
            <a:pPr algn="ctr"/>
            <a:r>
              <a:rPr lang="en-US" sz="2800" dirty="0">
                <a:solidFill>
                  <a:srgbClr val="109D49"/>
                </a:solidFill>
                <a:latin typeface="Eras Demi ITC" panose="020B0805030504020804" pitchFamily="34" charset="0"/>
              </a:rPr>
              <a:t>Amy Werthman</a:t>
            </a:r>
          </a:p>
          <a:p>
            <a:pPr algn="ctr"/>
            <a:r>
              <a:rPr lang="en-US" sz="2800" dirty="0">
                <a:solidFill>
                  <a:srgbClr val="F68924"/>
                </a:solidFill>
                <a:latin typeface="Eras Demi ITC" panose="020B0805030504020804" pitchFamily="34" charset="0"/>
              </a:rPr>
              <a:t>Director since Fall 2011</a:t>
            </a:r>
          </a:p>
          <a:p>
            <a:pPr algn="ctr"/>
            <a:r>
              <a:rPr lang="en-US" sz="2800" dirty="0">
                <a:solidFill>
                  <a:srgbClr val="F68924"/>
                </a:solidFill>
                <a:latin typeface="Eras Demi ITC" panose="020B0805030504020804" pitchFamily="34" charset="0"/>
              </a:rPr>
              <a:t> </a:t>
            </a:r>
          </a:p>
          <a:p>
            <a:pPr algn="ctr"/>
            <a:r>
              <a:rPr lang="en-US" sz="2800" dirty="0">
                <a:solidFill>
                  <a:srgbClr val="F68924"/>
                </a:solidFill>
                <a:latin typeface="Eras Demi ITC" panose="020B0805030504020804" pitchFamily="34" charset="0"/>
              </a:rPr>
              <a:t>Education: Bachelor of Science in Elem. Ed.</a:t>
            </a:r>
          </a:p>
          <a:p>
            <a:pPr algn="ctr"/>
            <a:r>
              <a:rPr lang="en-US" sz="2800" dirty="0">
                <a:solidFill>
                  <a:srgbClr val="F68924"/>
                </a:solidFill>
                <a:latin typeface="Eras Demi ITC" panose="020B0805030504020804" pitchFamily="34" charset="0"/>
              </a:rPr>
              <a:t>w/ an Early Childhood Endorsement from EMU</a:t>
            </a:r>
          </a:p>
          <a:p>
            <a:pPr algn="ctr"/>
            <a:endParaRPr lang="en-US" sz="2800" dirty="0">
              <a:solidFill>
                <a:srgbClr val="109D49"/>
              </a:solidFill>
              <a:latin typeface="Eras Demi ITC" panose="020B0805030504020804" pitchFamily="34" charset="0"/>
            </a:endParaRPr>
          </a:p>
          <a:p>
            <a:pPr marL="285750" indent="-285750" algn="ctr">
              <a:buFont typeface="Wingdings" panose="05000000000000000000" pitchFamily="2" charset="2"/>
              <a:buChar char="v"/>
            </a:pPr>
            <a:r>
              <a:rPr lang="en-US" sz="2800" dirty="0">
                <a:solidFill>
                  <a:srgbClr val="109D49"/>
                </a:solidFill>
                <a:latin typeface="Eras Demi ITC" panose="020B0805030504020804" pitchFamily="34" charset="0"/>
              </a:rPr>
              <a:t>Currently Teaches Sunday School</a:t>
            </a:r>
          </a:p>
          <a:p>
            <a:pPr marL="285750" indent="-285750" algn="ctr">
              <a:buFont typeface="Wingdings" panose="05000000000000000000" pitchFamily="2" charset="2"/>
              <a:buChar char="v"/>
            </a:pPr>
            <a:r>
              <a:rPr lang="en-US" sz="2800" dirty="0">
                <a:solidFill>
                  <a:srgbClr val="109D49"/>
                </a:solidFill>
                <a:latin typeface="Eras Demi ITC" panose="020B0805030504020804" pitchFamily="34" charset="0"/>
              </a:rPr>
              <a:t>Kids Kamp Summer Director @Ward 2010-2018</a:t>
            </a:r>
          </a:p>
          <a:p>
            <a:pPr marL="285750" indent="-285750" algn="ctr">
              <a:buFont typeface="Wingdings" panose="05000000000000000000" pitchFamily="2" charset="2"/>
              <a:buChar char="v"/>
            </a:pPr>
            <a:r>
              <a:rPr lang="en-US" sz="2800" dirty="0">
                <a:solidFill>
                  <a:srgbClr val="109D49"/>
                </a:solidFill>
                <a:latin typeface="Eras Demi ITC" panose="020B0805030504020804" pitchFamily="34" charset="0"/>
              </a:rPr>
              <a:t>Early Childhood Director @Ward 2008-2011</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782" y="116482"/>
            <a:ext cx="2763914" cy="4145441"/>
          </a:xfrm>
          <a:prstGeom prst="rect">
            <a:avLst/>
          </a:prstGeom>
          <a:ln w="28575">
            <a:solidFill>
              <a:srgbClr val="109D49"/>
            </a:solidFill>
          </a:ln>
        </p:spPr>
      </p:pic>
      <p:sp>
        <p:nvSpPr>
          <p:cNvPr id="6" name="TextBox 5"/>
          <p:cNvSpPr txBox="1"/>
          <p:nvPr/>
        </p:nvSpPr>
        <p:spPr>
          <a:xfrm>
            <a:off x="1158141" y="5316071"/>
            <a:ext cx="184731" cy="369332"/>
          </a:xfrm>
          <a:prstGeom prst="rect">
            <a:avLst/>
          </a:prstGeom>
          <a:noFill/>
        </p:spPr>
        <p:txBody>
          <a:bodyPr wrap="none" rtlCol="0">
            <a:spAutoFit/>
          </a:bodyPr>
          <a:lstStyle/>
          <a:p>
            <a:endParaRPr lang="en-US" dirty="0"/>
          </a:p>
        </p:txBody>
      </p:sp>
      <p:sp>
        <p:nvSpPr>
          <p:cNvPr id="7" name="TextBox 6"/>
          <p:cNvSpPr txBox="1"/>
          <p:nvPr/>
        </p:nvSpPr>
        <p:spPr>
          <a:xfrm>
            <a:off x="-744525" y="4236080"/>
            <a:ext cx="5118846" cy="1323439"/>
          </a:xfrm>
          <a:prstGeom prst="rect">
            <a:avLst/>
          </a:prstGeom>
          <a:noFill/>
        </p:spPr>
        <p:txBody>
          <a:bodyPr wrap="square" rtlCol="0">
            <a:spAutoFit/>
          </a:bodyPr>
          <a:lstStyle/>
          <a:p>
            <a:pPr algn="ctr"/>
            <a:r>
              <a:rPr lang="en-US" sz="2000" b="1" u="sng" dirty="0">
                <a:solidFill>
                  <a:srgbClr val="109D49"/>
                </a:solidFill>
                <a:latin typeface="Eras Medium ITC" panose="020B0602030504020804" pitchFamily="34" charset="0"/>
              </a:rPr>
              <a:t>Family</a:t>
            </a:r>
          </a:p>
          <a:p>
            <a:pPr algn="ctr"/>
            <a:r>
              <a:rPr lang="en-US" sz="2000" b="1" dirty="0">
                <a:solidFill>
                  <a:srgbClr val="DF6025"/>
                </a:solidFill>
                <a:latin typeface="Eras Medium ITC" panose="020B0602030504020804" pitchFamily="34" charset="0"/>
              </a:rPr>
              <a:t>Married to Bill  - 30 years</a:t>
            </a:r>
          </a:p>
          <a:p>
            <a:pPr algn="ctr"/>
            <a:r>
              <a:rPr lang="en-US" sz="2000" b="1" dirty="0">
                <a:solidFill>
                  <a:srgbClr val="DF6025"/>
                </a:solidFill>
                <a:latin typeface="Eras Medium ITC" panose="020B0602030504020804" pitchFamily="34" charset="0"/>
              </a:rPr>
              <a:t>Billy + Samantha</a:t>
            </a:r>
          </a:p>
          <a:p>
            <a:pPr algn="ctr"/>
            <a:r>
              <a:rPr lang="en-US" sz="2000" b="1" dirty="0">
                <a:solidFill>
                  <a:srgbClr val="DF6025"/>
                </a:solidFill>
                <a:latin typeface="Eras Medium ITC" panose="020B0602030504020804" pitchFamily="34" charset="0"/>
              </a:rPr>
              <a:t>Emma 23 Samuel 21 Abby 19 </a:t>
            </a:r>
          </a:p>
        </p:txBody>
      </p:sp>
      <p:sp>
        <p:nvSpPr>
          <p:cNvPr id="8" name="Oval 7"/>
          <p:cNvSpPr/>
          <p:nvPr/>
        </p:nvSpPr>
        <p:spPr>
          <a:xfrm>
            <a:off x="3469341" y="410939"/>
            <a:ext cx="2313000" cy="2144002"/>
          </a:xfrm>
          <a:prstGeom prst="ellipse">
            <a:avLst/>
          </a:prstGeom>
          <a:solidFill>
            <a:srgbClr val="FABC25"/>
          </a:solidFill>
          <a:ln>
            <a:solidFill>
              <a:srgbClr val="109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38172" y="944331"/>
            <a:ext cx="2175337" cy="1077218"/>
          </a:xfrm>
          <a:prstGeom prst="rect">
            <a:avLst/>
          </a:prstGeom>
          <a:noFill/>
        </p:spPr>
        <p:txBody>
          <a:bodyPr wrap="square" rtlCol="0">
            <a:spAutoFit/>
          </a:bodyPr>
          <a:lstStyle/>
          <a:p>
            <a:pPr algn="ctr"/>
            <a:r>
              <a:rPr lang="en-US" sz="3200" dirty="0">
                <a:solidFill>
                  <a:srgbClr val="109D49"/>
                </a:solidFill>
                <a:latin typeface="Eras Bold ITC" panose="020B0907030504020204" pitchFamily="34" charset="0"/>
              </a:rPr>
              <a:t>Meet Our </a:t>
            </a:r>
          </a:p>
          <a:p>
            <a:pPr algn="ctr"/>
            <a:r>
              <a:rPr lang="en-US" sz="3200" dirty="0">
                <a:solidFill>
                  <a:srgbClr val="109D49"/>
                </a:solidFill>
                <a:latin typeface="Eras Bold ITC" panose="020B0907030504020204" pitchFamily="34" charset="0"/>
              </a:rPr>
              <a:t>Director</a:t>
            </a:r>
          </a:p>
        </p:txBody>
      </p:sp>
    </p:spTree>
    <p:extLst>
      <p:ext uri="{BB962C8B-B14F-4D97-AF65-F5344CB8AC3E}">
        <p14:creationId xmlns:p14="http://schemas.microsoft.com/office/powerpoint/2010/main" val="773524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48" y="1748117"/>
            <a:ext cx="3299340" cy="5276130"/>
          </a:xfrm>
          <a:prstGeom prst="rect">
            <a:avLst/>
          </a:prstGeom>
        </p:spPr>
      </p:pic>
      <p:sp>
        <p:nvSpPr>
          <p:cNvPr id="4" name="TextBox 3"/>
          <p:cNvSpPr txBox="1"/>
          <p:nvPr/>
        </p:nvSpPr>
        <p:spPr>
          <a:xfrm rot="19554224">
            <a:off x="-159253" y="769711"/>
            <a:ext cx="3805850" cy="707886"/>
          </a:xfrm>
          <a:prstGeom prst="rect">
            <a:avLst/>
          </a:prstGeom>
          <a:noFill/>
        </p:spPr>
        <p:txBody>
          <a:bodyPr wrap="none" rtlCol="0">
            <a:spAutoFit/>
          </a:bodyPr>
          <a:lstStyle/>
          <a:p>
            <a:r>
              <a:rPr lang="en-US" sz="4000" dirty="0">
                <a:solidFill>
                  <a:srgbClr val="F36E3C"/>
                </a:solidFill>
                <a:latin typeface="Eras Demi ITC" panose="020B0805030504020804" pitchFamily="34" charset="0"/>
              </a:rPr>
              <a:t>TODDLER FUN</a:t>
            </a:r>
          </a:p>
        </p:txBody>
      </p:sp>
      <p:sp>
        <p:nvSpPr>
          <p:cNvPr id="5" name="TextBox 4"/>
          <p:cNvSpPr txBox="1"/>
          <p:nvPr/>
        </p:nvSpPr>
        <p:spPr>
          <a:xfrm>
            <a:off x="2791825" y="230863"/>
            <a:ext cx="3598229" cy="5262979"/>
          </a:xfrm>
          <a:prstGeom prst="rect">
            <a:avLst/>
          </a:prstGeom>
          <a:noFill/>
        </p:spPr>
        <p:txBody>
          <a:bodyPr wrap="none" rtlCol="0">
            <a:spAutoFit/>
          </a:bodyPr>
          <a:lstStyle/>
          <a:p>
            <a:pPr algn="ctr"/>
            <a:r>
              <a:rPr lang="en-US" sz="3200" dirty="0">
                <a:solidFill>
                  <a:srgbClr val="F36E3C"/>
                </a:solidFill>
                <a:latin typeface="Eras Medium ITC" panose="020B0602030504020804" pitchFamily="34" charset="0"/>
              </a:rPr>
              <a:t>Cost</a:t>
            </a:r>
            <a:r>
              <a:rPr lang="en-US" sz="3200" dirty="0">
                <a:solidFill>
                  <a:srgbClr val="109D49"/>
                </a:solidFill>
                <a:latin typeface="Eras Medium ITC" panose="020B0602030504020804" pitchFamily="34" charset="0"/>
              </a:rPr>
              <a:t> - $125</a:t>
            </a:r>
          </a:p>
          <a:p>
            <a:pPr algn="ctr"/>
            <a:r>
              <a:rPr lang="en-US" sz="1000" dirty="0">
                <a:solidFill>
                  <a:srgbClr val="109D49"/>
                </a:solidFill>
                <a:latin typeface="Eras Medium ITC" panose="020B0602030504020804" pitchFamily="34" charset="0"/>
              </a:rPr>
              <a:t> </a:t>
            </a:r>
          </a:p>
          <a:p>
            <a:pPr algn="ctr"/>
            <a:r>
              <a:rPr lang="en-US" sz="3200" dirty="0">
                <a:solidFill>
                  <a:srgbClr val="109D49"/>
                </a:solidFill>
                <a:latin typeface="Eras Medium ITC" panose="020B0602030504020804" pitchFamily="34" charset="0"/>
              </a:rPr>
              <a:t>Fall - 10 weeks</a:t>
            </a:r>
          </a:p>
          <a:p>
            <a:pPr algn="ctr"/>
            <a:r>
              <a:rPr lang="en-US" sz="3200" dirty="0">
                <a:solidFill>
                  <a:srgbClr val="109D49"/>
                </a:solidFill>
                <a:latin typeface="Eras Medium ITC" panose="020B0602030504020804" pitchFamily="34" charset="0"/>
              </a:rPr>
              <a:t>Winter – 10 weeks</a:t>
            </a:r>
          </a:p>
          <a:p>
            <a:pPr algn="ctr"/>
            <a:endParaRPr lang="en-US" sz="1000" dirty="0">
              <a:solidFill>
                <a:srgbClr val="109D49"/>
              </a:solidFill>
              <a:latin typeface="Eras Medium ITC" panose="020B0602030504020804" pitchFamily="34" charset="0"/>
            </a:endParaRPr>
          </a:p>
          <a:p>
            <a:pPr algn="ctr"/>
            <a:r>
              <a:rPr lang="en-US" sz="3200" dirty="0">
                <a:solidFill>
                  <a:srgbClr val="F36E3C"/>
                </a:solidFill>
                <a:latin typeface="Eras Medium ITC" panose="020B0602030504020804" pitchFamily="34" charset="0"/>
              </a:rPr>
              <a:t>Friday</a:t>
            </a:r>
            <a:endParaRPr lang="en-US" sz="3200" dirty="0">
              <a:solidFill>
                <a:srgbClr val="109D49"/>
              </a:solidFill>
              <a:latin typeface="Eras Medium ITC" panose="020B0602030504020804" pitchFamily="34" charset="0"/>
            </a:endParaRPr>
          </a:p>
          <a:p>
            <a:pPr algn="ctr"/>
            <a:r>
              <a:rPr lang="en-US" sz="3200" dirty="0">
                <a:solidFill>
                  <a:srgbClr val="109D49"/>
                </a:solidFill>
                <a:latin typeface="Eras Medium ITC" panose="020B0602030504020804" pitchFamily="34" charset="0"/>
              </a:rPr>
              <a:t>9:15 – 10:15 </a:t>
            </a:r>
          </a:p>
          <a:p>
            <a:pPr algn="ctr"/>
            <a:r>
              <a:rPr lang="en-US" sz="2800" dirty="0">
                <a:solidFill>
                  <a:srgbClr val="F36E3C"/>
                </a:solidFill>
                <a:latin typeface="Eras Medium ITC" panose="020B0602030504020804" pitchFamily="34" charset="0"/>
              </a:rPr>
              <a:t>Or</a:t>
            </a:r>
          </a:p>
          <a:p>
            <a:pPr algn="ctr"/>
            <a:r>
              <a:rPr lang="en-US" sz="3200" dirty="0">
                <a:solidFill>
                  <a:srgbClr val="109D49"/>
                </a:solidFill>
                <a:latin typeface="Eras Medium ITC" panose="020B0602030504020804" pitchFamily="34" charset="0"/>
              </a:rPr>
              <a:t>10:30 – 11:30</a:t>
            </a:r>
          </a:p>
          <a:p>
            <a:pPr algn="ctr"/>
            <a:r>
              <a:rPr lang="en-US" sz="3200" dirty="0">
                <a:solidFill>
                  <a:srgbClr val="F36E3C"/>
                </a:solidFill>
                <a:latin typeface="Eras Medium ITC" panose="020B0602030504020804" pitchFamily="34" charset="0"/>
              </a:rPr>
              <a:t>Fall - TBD</a:t>
            </a:r>
            <a:r>
              <a:rPr lang="en-US" sz="3200" dirty="0">
                <a:solidFill>
                  <a:srgbClr val="109D49"/>
                </a:solidFill>
                <a:latin typeface="Eras Medium ITC" panose="020B0602030504020804" pitchFamily="34" charset="0"/>
              </a:rPr>
              <a:t> </a:t>
            </a:r>
          </a:p>
          <a:p>
            <a:pPr algn="ctr"/>
            <a:r>
              <a:rPr lang="en-US" sz="3200" dirty="0">
                <a:solidFill>
                  <a:srgbClr val="F36E3C"/>
                </a:solidFill>
                <a:latin typeface="Eras Medium ITC" panose="020B0602030504020804" pitchFamily="34" charset="0"/>
              </a:rPr>
              <a:t>Winter - TBD</a:t>
            </a:r>
          </a:p>
          <a:p>
            <a:endParaRPr lang="en-US" sz="3200" dirty="0">
              <a:solidFill>
                <a:srgbClr val="109D49"/>
              </a:solidFill>
            </a:endParaRPr>
          </a:p>
        </p:txBody>
      </p:sp>
      <p:sp>
        <p:nvSpPr>
          <p:cNvPr id="7" name="TextBox 6"/>
          <p:cNvSpPr txBox="1"/>
          <p:nvPr/>
        </p:nvSpPr>
        <p:spPr>
          <a:xfrm>
            <a:off x="7038070" y="412790"/>
            <a:ext cx="4687763" cy="4832092"/>
          </a:xfrm>
          <a:prstGeom prst="rect">
            <a:avLst/>
          </a:prstGeom>
          <a:noFill/>
          <a:ln w="38100">
            <a:solidFill>
              <a:srgbClr val="F36E3C"/>
            </a:solidFill>
          </a:ln>
        </p:spPr>
        <p:txBody>
          <a:bodyPr wrap="square" rtlCol="0">
            <a:spAutoFit/>
          </a:bodyPr>
          <a:lstStyle/>
          <a:p>
            <a:pPr algn="ctr"/>
            <a:r>
              <a:rPr lang="en-US" sz="2400" dirty="0">
                <a:solidFill>
                  <a:srgbClr val="109D49"/>
                </a:solidFill>
                <a:latin typeface="Eras Medium ITC" panose="020B0602030504020804" pitchFamily="34" charset="0"/>
              </a:rPr>
              <a:t>Child </a:t>
            </a:r>
            <a:r>
              <a:rPr lang="en-US" sz="2400" dirty="0">
                <a:solidFill>
                  <a:srgbClr val="F36E3C"/>
                </a:solidFill>
                <a:latin typeface="Eras Medium ITC" panose="020B0602030504020804" pitchFamily="34" charset="0"/>
              </a:rPr>
              <a:t>Must be 1</a:t>
            </a:r>
            <a:r>
              <a:rPr lang="en-US" sz="2400" dirty="0">
                <a:solidFill>
                  <a:srgbClr val="109D49"/>
                </a:solidFill>
                <a:latin typeface="Eras Medium ITC" panose="020B0602030504020804" pitchFamily="34" charset="0"/>
              </a:rPr>
              <a:t> Years Old by</a:t>
            </a:r>
          </a:p>
          <a:p>
            <a:pPr algn="ctr"/>
            <a:r>
              <a:rPr lang="en-US" sz="2400" dirty="0">
                <a:solidFill>
                  <a:srgbClr val="109D49"/>
                </a:solidFill>
                <a:latin typeface="Eras Medium ITC" panose="020B0602030504020804" pitchFamily="34" charset="0"/>
              </a:rPr>
              <a:t>September 1, 2022      </a:t>
            </a:r>
          </a:p>
          <a:p>
            <a:pPr algn="ctr"/>
            <a:endParaRPr lang="en-US" sz="1000" dirty="0">
              <a:solidFill>
                <a:srgbClr val="109D49"/>
              </a:solidFill>
              <a:latin typeface="Eras Medium ITC" panose="020B0602030504020804" pitchFamily="34" charset="0"/>
            </a:endParaRPr>
          </a:p>
          <a:p>
            <a:pPr algn="ctr"/>
            <a:r>
              <a:rPr lang="en-US" sz="2400" dirty="0">
                <a:solidFill>
                  <a:srgbClr val="F36E3C"/>
                </a:solidFill>
                <a:latin typeface="Eras Medium ITC" panose="020B0602030504020804" pitchFamily="34" charset="0"/>
              </a:rPr>
              <a:t>Teacher facilitated</a:t>
            </a:r>
            <a:r>
              <a:rPr lang="en-US" sz="2400" dirty="0">
                <a:solidFill>
                  <a:srgbClr val="109D49"/>
                </a:solidFill>
                <a:latin typeface="Eras Medium ITC" panose="020B0602030504020804" pitchFamily="34" charset="0"/>
              </a:rPr>
              <a:t>, giving </a:t>
            </a:r>
          </a:p>
          <a:p>
            <a:pPr algn="ctr"/>
            <a:r>
              <a:rPr lang="en-US" sz="2400" dirty="0">
                <a:solidFill>
                  <a:srgbClr val="109D49"/>
                </a:solidFill>
                <a:latin typeface="Eras Medium ITC" panose="020B0602030504020804" pitchFamily="34" charset="0"/>
              </a:rPr>
              <a:t>the parent the lead in “teaching” their child.  Developmentally appropriate activities.</a:t>
            </a:r>
          </a:p>
          <a:p>
            <a:endParaRPr lang="en-US" sz="1000" dirty="0">
              <a:solidFill>
                <a:srgbClr val="109D49"/>
              </a:solidFill>
              <a:latin typeface="Eras Medium ITC" panose="020B0602030504020804" pitchFamily="34" charset="0"/>
            </a:endParaRPr>
          </a:p>
          <a:p>
            <a:pPr algn="ctr"/>
            <a:r>
              <a:rPr lang="en-US" sz="2400" dirty="0">
                <a:solidFill>
                  <a:srgbClr val="F36E3C"/>
                </a:solidFill>
                <a:latin typeface="Eras Medium ITC" panose="020B0602030504020804" pitchFamily="34" charset="0"/>
              </a:rPr>
              <a:t>Each session will include:</a:t>
            </a:r>
          </a:p>
          <a:p>
            <a:pPr marL="285750" indent="-285750">
              <a:buFont typeface="Wingdings" panose="05000000000000000000" pitchFamily="2" charset="2"/>
              <a:buChar char="v"/>
            </a:pPr>
            <a:r>
              <a:rPr lang="en-US" sz="2400" dirty="0">
                <a:solidFill>
                  <a:srgbClr val="109D49"/>
                </a:solidFill>
                <a:latin typeface="Eras Medium ITC" panose="020B0602030504020804" pitchFamily="34" charset="0"/>
              </a:rPr>
              <a:t>Weekly themed, hands-on art project </a:t>
            </a:r>
          </a:p>
          <a:p>
            <a:pPr marL="285750" indent="-285750">
              <a:buFont typeface="Wingdings" panose="05000000000000000000" pitchFamily="2" charset="2"/>
              <a:buChar char="v"/>
            </a:pPr>
            <a:r>
              <a:rPr lang="en-US" sz="2400" dirty="0">
                <a:solidFill>
                  <a:srgbClr val="109D49"/>
                </a:solidFill>
                <a:latin typeface="Eras Medium ITC" panose="020B0602030504020804" pitchFamily="34" charset="0"/>
              </a:rPr>
              <a:t>Circle time led with several songs and a story</a:t>
            </a:r>
          </a:p>
          <a:p>
            <a:pPr marL="285750" indent="-285750">
              <a:buFont typeface="Wingdings" panose="05000000000000000000" pitchFamily="2" charset="2"/>
              <a:buChar char="v"/>
            </a:pPr>
            <a:r>
              <a:rPr lang="en-US" sz="2400" dirty="0">
                <a:solidFill>
                  <a:srgbClr val="109D49"/>
                </a:solidFill>
                <a:latin typeface="Eras Medium ITC" panose="020B0602030504020804" pitchFamily="34" charset="0"/>
              </a:rPr>
              <a:t>Sensory tables </a:t>
            </a:r>
          </a:p>
        </p:txBody>
      </p:sp>
      <p:sp>
        <p:nvSpPr>
          <p:cNvPr id="8" name="TextBox 7">
            <a:extLst>
              <a:ext uri="{FF2B5EF4-FFF2-40B4-BE49-F238E27FC236}">
                <a16:creationId xmlns:a16="http://schemas.microsoft.com/office/drawing/2014/main" id="{8F2F728C-024D-41E0-8D64-32E274F7E306}"/>
              </a:ext>
            </a:extLst>
          </p:cNvPr>
          <p:cNvSpPr txBox="1"/>
          <p:nvPr/>
        </p:nvSpPr>
        <p:spPr>
          <a:xfrm>
            <a:off x="3517894" y="5873484"/>
            <a:ext cx="8003069" cy="954107"/>
          </a:xfrm>
          <a:prstGeom prst="rect">
            <a:avLst/>
          </a:prstGeom>
          <a:noFill/>
        </p:spPr>
        <p:txBody>
          <a:bodyPr wrap="square" rtlCol="0">
            <a:spAutoFit/>
          </a:bodyPr>
          <a:lstStyle/>
          <a:p>
            <a:pPr algn="ctr"/>
            <a:r>
              <a:rPr lang="en-US" sz="2800" b="1" dirty="0"/>
              <a:t>MORE DETAILS TO COME</a:t>
            </a:r>
          </a:p>
          <a:p>
            <a:pPr algn="ctr"/>
            <a:r>
              <a:rPr lang="en-US" sz="2800" b="1" dirty="0"/>
              <a:t>ON OUR WEBSITE - wardpreschool.org</a:t>
            </a:r>
          </a:p>
        </p:txBody>
      </p:sp>
    </p:spTree>
    <p:extLst>
      <p:ext uri="{BB962C8B-B14F-4D97-AF65-F5344CB8AC3E}">
        <p14:creationId xmlns:p14="http://schemas.microsoft.com/office/powerpoint/2010/main" val="170529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82129" y="1792941"/>
            <a:ext cx="3177658" cy="5222341"/>
          </a:xfrm>
          <a:prstGeom prst="rect">
            <a:avLst/>
          </a:prstGeom>
          <a:scene3d>
            <a:camera prst="orthographicFront">
              <a:rot lat="0" lon="21299999" rev="0"/>
            </a:camera>
            <a:lightRig rig="threePt" dir="t"/>
          </a:scene3d>
        </p:spPr>
      </p:pic>
      <p:sp>
        <p:nvSpPr>
          <p:cNvPr id="5" name="TextBox 4"/>
          <p:cNvSpPr txBox="1"/>
          <p:nvPr/>
        </p:nvSpPr>
        <p:spPr>
          <a:xfrm rot="19989886">
            <a:off x="8969663" y="916019"/>
            <a:ext cx="2906565" cy="769441"/>
          </a:xfrm>
          <a:prstGeom prst="rect">
            <a:avLst/>
          </a:prstGeom>
          <a:noFill/>
        </p:spPr>
        <p:txBody>
          <a:bodyPr wrap="none" rtlCol="0">
            <a:spAutoFit/>
          </a:bodyPr>
          <a:lstStyle/>
          <a:p>
            <a:r>
              <a:rPr lang="en-US" sz="4400" dirty="0">
                <a:solidFill>
                  <a:srgbClr val="F36E3C"/>
                </a:solidFill>
                <a:latin typeface="Eras Demi ITC" panose="020B0805030504020804" pitchFamily="34" charset="0"/>
              </a:rPr>
              <a:t>TWO FUN</a:t>
            </a:r>
          </a:p>
        </p:txBody>
      </p:sp>
      <p:sp>
        <p:nvSpPr>
          <p:cNvPr id="7" name="TextBox 6"/>
          <p:cNvSpPr txBox="1"/>
          <p:nvPr/>
        </p:nvSpPr>
        <p:spPr>
          <a:xfrm>
            <a:off x="5233384" y="183732"/>
            <a:ext cx="3817840" cy="5109091"/>
          </a:xfrm>
          <a:prstGeom prst="rect">
            <a:avLst/>
          </a:prstGeom>
          <a:noFill/>
        </p:spPr>
        <p:txBody>
          <a:bodyPr wrap="none" rtlCol="0">
            <a:spAutoFit/>
          </a:bodyPr>
          <a:lstStyle/>
          <a:p>
            <a:pPr algn="ctr"/>
            <a:r>
              <a:rPr lang="en-US" sz="3200" dirty="0">
                <a:solidFill>
                  <a:srgbClr val="F36E3C"/>
                </a:solidFill>
                <a:latin typeface="Eras Medium ITC" panose="020B0602030504020804" pitchFamily="34" charset="0"/>
              </a:rPr>
              <a:t>Cost</a:t>
            </a:r>
            <a:r>
              <a:rPr lang="en-US" sz="3200" dirty="0">
                <a:solidFill>
                  <a:srgbClr val="109D49"/>
                </a:solidFill>
                <a:latin typeface="Eras Medium ITC" panose="020B0602030504020804" pitchFamily="34" charset="0"/>
              </a:rPr>
              <a:t> - $150</a:t>
            </a:r>
          </a:p>
          <a:p>
            <a:pPr algn="ctr"/>
            <a:r>
              <a:rPr lang="en-US" sz="1200" dirty="0">
                <a:solidFill>
                  <a:srgbClr val="109D49"/>
                </a:solidFill>
                <a:latin typeface="Eras Medium ITC" panose="020B0602030504020804" pitchFamily="34" charset="0"/>
              </a:rPr>
              <a:t> </a:t>
            </a:r>
          </a:p>
          <a:p>
            <a:pPr algn="ctr"/>
            <a:r>
              <a:rPr lang="en-US" sz="3200" dirty="0">
                <a:solidFill>
                  <a:srgbClr val="109D49"/>
                </a:solidFill>
                <a:latin typeface="Eras Medium ITC" panose="020B0602030504020804" pitchFamily="34" charset="0"/>
              </a:rPr>
              <a:t>Fall - 10 weeks</a:t>
            </a:r>
          </a:p>
          <a:p>
            <a:pPr algn="ctr"/>
            <a:r>
              <a:rPr lang="en-US" sz="3200" dirty="0">
                <a:solidFill>
                  <a:srgbClr val="109D49"/>
                </a:solidFill>
                <a:latin typeface="Eras Medium ITC" panose="020B0602030504020804" pitchFamily="34" charset="0"/>
              </a:rPr>
              <a:t>Winter – 10 weeks</a:t>
            </a:r>
          </a:p>
          <a:p>
            <a:pPr algn="ctr"/>
            <a:endParaRPr lang="en-US" sz="1000" dirty="0">
              <a:solidFill>
                <a:srgbClr val="109D49"/>
              </a:solidFill>
              <a:latin typeface="Eras Medium ITC" panose="020B0602030504020804" pitchFamily="34" charset="0"/>
            </a:endParaRPr>
          </a:p>
          <a:p>
            <a:pPr algn="ctr"/>
            <a:r>
              <a:rPr lang="en-US" sz="3200" dirty="0">
                <a:solidFill>
                  <a:srgbClr val="F36E3C"/>
                </a:solidFill>
                <a:latin typeface="Eras Medium ITC" panose="020B0602030504020804" pitchFamily="34" charset="0"/>
              </a:rPr>
              <a:t>Monday</a:t>
            </a:r>
          </a:p>
          <a:p>
            <a:pPr algn="ctr"/>
            <a:r>
              <a:rPr lang="en-US" sz="2000" dirty="0">
                <a:solidFill>
                  <a:srgbClr val="109D49"/>
                </a:solidFill>
                <a:latin typeface="Eras Medium ITC" panose="020B0602030504020804" pitchFamily="34" charset="0"/>
              </a:rPr>
              <a:t>or</a:t>
            </a:r>
            <a:r>
              <a:rPr lang="en-US" sz="2000" dirty="0">
                <a:solidFill>
                  <a:srgbClr val="F36E3C"/>
                </a:solidFill>
                <a:latin typeface="Eras Medium ITC" panose="020B0602030504020804" pitchFamily="34" charset="0"/>
              </a:rPr>
              <a:t> </a:t>
            </a:r>
          </a:p>
          <a:p>
            <a:pPr algn="ctr"/>
            <a:r>
              <a:rPr lang="en-US" sz="3200" dirty="0">
                <a:solidFill>
                  <a:srgbClr val="F36E3C"/>
                </a:solidFill>
                <a:latin typeface="Eras Medium ITC" panose="020B0602030504020804" pitchFamily="34" charset="0"/>
              </a:rPr>
              <a:t>Friday</a:t>
            </a:r>
            <a:endParaRPr lang="en-US" sz="3200" dirty="0">
              <a:solidFill>
                <a:srgbClr val="109D49"/>
              </a:solidFill>
              <a:latin typeface="Eras Medium ITC" panose="020B0602030504020804" pitchFamily="34" charset="0"/>
            </a:endParaRPr>
          </a:p>
          <a:p>
            <a:pPr algn="ctr"/>
            <a:r>
              <a:rPr lang="en-US" sz="3200" dirty="0">
                <a:solidFill>
                  <a:srgbClr val="109D49"/>
                </a:solidFill>
                <a:latin typeface="Eras Medium ITC" panose="020B0602030504020804" pitchFamily="34" charset="0"/>
              </a:rPr>
              <a:t>9:15 – 10:45</a:t>
            </a:r>
          </a:p>
          <a:p>
            <a:pPr algn="ctr"/>
            <a:endParaRPr lang="en-US" sz="1000" dirty="0">
              <a:solidFill>
                <a:srgbClr val="109D49"/>
              </a:solidFill>
              <a:latin typeface="Eras Medium ITC" panose="020B0602030504020804" pitchFamily="34" charset="0"/>
            </a:endParaRPr>
          </a:p>
          <a:p>
            <a:pPr algn="ctr"/>
            <a:r>
              <a:rPr lang="en-US" sz="3200" dirty="0">
                <a:solidFill>
                  <a:srgbClr val="F36E3C"/>
                </a:solidFill>
                <a:latin typeface="Eras Medium ITC" panose="020B0602030504020804" pitchFamily="34" charset="0"/>
              </a:rPr>
              <a:t>Fall - TBD</a:t>
            </a:r>
            <a:endParaRPr lang="en-US" sz="3200" dirty="0">
              <a:solidFill>
                <a:srgbClr val="109D49"/>
              </a:solidFill>
              <a:latin typeface="Eras Medium ITC" panose="020B0602030504020804" pitchFamily="34" charset="0"/>
            </a:endParaRPr>
          </a:p>
          <a:p>
            <a:pPr algn="ctr"/>
            <a:r>
              <a:rPr lang="en-US" sz="3200" dirty="0">
                <a:solidFill>
                  <a:srgbClr val="F36E3C"/>
                </a:solidFill>
                <a:latin typeface="Eras Medium ITC" panose="020B0602030504020804" pitchFamily="34" charset="0"/>
              </a:rPr>
              <a:t>Winter - TBD</a:t>
            </a:r>
          </a:p>
          <a:p>
            <a:endParaRPr lang="en-US" dirty="0">
              <a:solidFill>
                <a:srgbClr val="109D49"/>
              </a:solidFill>
            </a:endParaRPr>
          </a:p>
        </p:txBody>
      </p:sp>
      <p:sp>
        <p:nvSpPr>
          <p:cNvPr id="8" name="TextBox 7"/>
          <p:cNvSpPr txBox="1"/>
          <p:nvPr/>
        </p:nvSpPr>
        <p:spPr>
          <a:xfrm>
            <a:off x="134471" y="103647"/>
            <a:ext cx="4738125" cy="5478423"/>
          </a:xfrm>
          <a:prstGeom prst="rect">
            <a:avLst/>
          </a:prstGeom>
          <a:noFill/>
          <a:ln w="28575">
            <a:solidFill>
              <a:srgbClr val="F27B4E"/>
            </a:solidFill>
          </a:ln>
        </p:spPr>
        <p:txBody>
          <a:bodyPr wrap="square" rtlCol="0">
            <a:spAutoFit/>
          </a:bodyPr>
          <a:lstStyle/>
          <a:p>
            <a:pPr algn="ctr"/>
            <a:r>
              <a:rPr lang="en-US" sz="2200" dirty="0">
                <a:solidFill>
                  <a:srgbClr val="109D49"/>
                </a:solidFill>
                <a:latin typeface="Eras Medium ITC" panose="020B0602030504020804" pitchFamily="34" charset="0"/>
              </a:rPr>
              <a:t>Child </a:t>
            </a:r>
            <a:r>
              <a:rPr lang="en-US" sz="2200" dirty="0">
                <a:solidFill>
                  <a:srgbClr val="F36E3C"/>
                </a:solidFill>
                <a:latin typeface="Eras Medium ITC" panose="020B0602030504020804" pitchFamily="34" charset="0"/>
              </a:rPr>
              <a:t>Must be 2</a:t>
            </a:r>
            <a:r>
              <a:rPr lang="en-US" sz="2200" dirty="0">
                <a:solidFill>
                  <a:srgbClr val="109D49"/>
                </a:solidFill>
                <a:latin typeface="Eras Medium ITC" panose="020B0602030504020804" pitchFamily="34" charset="0"/>
              </a:rPr>
              <a:t> Years Old by</a:t>
            </a:r>
          </a:p>
          <a:p>
            <a:pPr algn="ctr"/>
            <a:r>
              <a:rPr lang="en-US" sz="2200" dirty="0">
                <a:solidFill>
                  <a:srgbClr val="109D49"/>
                </a:solidFill>
                <a:latin typeface="Eras Medium ITC" panose="020B0602030504020804" pitchFamily="34" charset="0"/>
              </a:rPr>
              <a:t>September 1, 2022      </a:t>
            </a:r>
          </a:p>
          <a:p>
            <a:pPr algn="ctr"/>
            <a:endParaRPr lang="en-US" sz="1000" dirty="0">
              <a:solidFill>
                <a:srgbClr val="109D49"/>
              </a:solidFill>
              <a:latin typeface="Eras Medium ITC" panose="020B0602030504020804" pitchFamily="34" charset="0"/>
            </a:endParaRPr>
          </a:p>
          <a:p>
            <a:pPr algn="ctr"/>
            <a:r>
              <a:rPr lang="en-US" sz="2200" dirty="0">
                <a:solidFill>
                  <a:srgbClr val="109D49"/>
                </a:solidFill>
                <a:latin typeface="Eras Medium ITC" panose="020B0602030504020804" pitchFamily="34" charset="0"/>
              </a:rPr>
              <a:t>Teacher </a:t>
            </a:r>
            <a:r>
              <a:rPr lang="en-US" sz="2200" dirty="0">
                <a:solidFill>
                  <a:srgbClr val="F27B4E"/>
                </a:solidFill>
                <a:latin typeface="Eras Medium ITC" panose="020B0602030504020804" pitchFamily="34" charset="0"/>
              </a:rPr>
              <a:t>facilitated</a:t>
            </a:r>
            <a:r>
              <a:rPr lang="en-US" sz="2200" dirty="0">
                <a:solidFill>
                  <a:srgbClr val="109D49"/>
                </a:solidFill>
                <a:latin typeface="Eras Medium ITC" panose="020B0602030504020804" pitchFamily="34" charset="0"/>
              </a:rPr>
              <a:t> class, giving the parent the </a:t>
            </a:r>
            <a:r>
              <a:rPr lang="en-US" sz="2200" dirty="0">
                <a:solidFill>
                  <a:srgbClr val="F27B4E"/>
                </a:solidFill>
                <a:latin typeface="Eras Medium ITC" panose="020B0602030504020804" pitchFamily="34" charset="0"/>
              </a:rPr>
              <a:t>lead </a:t>
            </a:r>
            <a:r>
              <a:rPr lang="en-US" sz="2200" dirty="0">
                <a:solidFill>
                  <a:srgbClr val="109D49"/>
                </a:solidFill>
                <a:latin typeface="Eras Medium ITC" panose="020B0602030504020804" pitchFamily="34" charset="0"/>
              </a:rPr>
              <a:t>in “teaching” their child through content geared for a 2–3 year old’s </a:t>
            </a:r>
            <a:r>
              <a:rPr lang="en-US" sz="2200" dirty="0">
                <a:solidFill>
                  <a:srgbClr val="F27B4E"/>
                </a:solidFill>
                <a:latin typeface="Eras Medium ITC" panose="020B0602030504020804" pitchFamily="34" charset="0"/>
              </a:rPr>
              <a:t>development</a:t>
            </a:r>
            <a:r>
              <a:rPr lang="en-US" sz="2200" dirty="0">
                <a:solidFill>
                  <a:srgbClr val="109D49"/>
                </a:solidFill>
                <a:latin typeface="Eras Medium ITC" panose="020B0602030504020804" pitchFamily="34" charset="0"/>
              </a:rPr>
              <a:t>.  Your child will be encouraged to participate in </a:t>
            </a:r>
            <a:r>
              <a:rPr lang="en-US" sz="2200" dirty="0">
                <a:solidFill>
                  <a:srgbClr val="F27B4E"/>
                </a:solidFill>
                <a:latin typeface="Eras Medium ITC" panose="020B0602030504020804" pitchFamily="34" charset="0"/>
              </a:rPr>
              <a:t>circle time</a:t>
            </a:r>
            <a:r>
              <a:rPr lang="en-US" sz="2200" dirty="0">
                <a:solidFill>
                  <a:srgbClr val="109D49"/>
                </a:solidFill>
                <a:latin typeface="Eras Medium ITC" panose="020B0602030504020804" pitchFamily="34" charset="0"/>
              </a:rPr>
              <a:t> and </a:t>
            </a:r>
            <a:r>
              <a:rPr lang="en-US" sz="2200" dirty="0">
                <a:solidFill>
                  <a:srgbClr val="F27B4E"/>
                </a:solidFill>
                <a:latin typeface="Eras Medium ITC" panose="020B0602030504020804" pitchFamily="34" charset="0"/>
              </a:rPr>
              <a:t>centers</a:t>
            </a:r>
            <a:r>
              <a:rPr lang="en-US" sz="2200" dirty="0">
                <a:solidFill>
                  <a:srgbClr val="109D49"/>
                </a:solidFill>
                <a:latin typeface="Eras Medium ITC" panose="020B0602030504020804" pitchFamily="34" charset="0"/>
              </a:rPr>
              <a:t> to ready them for independence in our three-year-old program.</a:t>
            </a:r>
          </a:p>
          <a:p>
            <a:endParaRPr lang="en-US" sz="1000" dirty="0">
              <a:solidFill>
                <a:srgbClr val="109D49"/>
              </a:solidFill>
              <a:latin typeface="Eras Medium ITC" panose="020B0602030504020804" pitchFamily="34" charset="0"/>
            </a:endParaRPr>
          </a:p>
          <a:p>
            <a:pPr algn="ctr"/>
            <a:r>
              <a:rPr lang="en-US" sz="2200" u="sng" dirty="0">
                <a:solidFill>
                  <a:srgbClr val="109D49"/>
                </a:solidFill>
                <a:latin typeface="Eras Medium ITC" panose="020B0602030504020804" pitchFamily="34" charset="0"/>
              </a:rPr>
              <a:t>Schedule Includes</a:t>
            </a:r>
          </a:p>
          <a:p>
            <a:pPr marL="285750" indent="-285750" algn="ctr">
              <a:buFont typeface="Wingdings" panose="05000000000000000000" pitchFamily="2" charset="2"/>
              <a:buChar char="v"/>
            </a:pPr>
            <a:r>
              <a:rPr lang="en-US" sz="2200" dirty="0">
                <a:solidFill>
                  <a:srgbClr val="F36E3C"/>
                </a:solidFill>
                <a:latin typeface="Eras Medium ITC" panose="020B0602030504020804" pitchFamily="34" charset="0"/>
              </a:rPr>
              <a:t>Gym or Playground</a:t>
            </a:r>
          </a:p>
          <a:p>
            <a:pPr marL="285750" indent="-285750" algn="ctr">
              <a:buFont typeface="Wingdings" panose="05000000000000000000" pitchFamily="2" charset="2"/>
              <a:buChar char="v"/>
            </a:pPr>
            <a:r>
              <a:rPr lang="en-US" sz="2200" dirty="0">
                <a:solidFill>
                  <a:srgbClr val="F36E3C"/>
                </a:solidFill>
                <a:latin typeface="Eras Medium ITC" panose="020B0602030504020804" pitchFamily="34" charset="0"/>
              </a:rPr>
              <a:t>Centers/Choice Time</a:t>
            </a:r>
          </a:p>
          <a:p>
            <a:pPr marL="285750" indent="-285750" algn="ctr">
              <a:buFont typeface="Wingdings" panose="05000000000000000000" pitchFamily="2" charset="2"/>
              <a:buChar char="v"/>
            </a:pPr>
            <a:r>
              <a:rPr lang="en-US" sz="2200" dirty="0">
                <a:solidFill>
                  <a:srgbClr val="F36E3C"/>
                </a:solidFill>
                <a:latin typeface="Eras Medium ITC" panose="020B0602030504020804" pitchFamily="34" charset="0"/>
              </a:rPr>
              <a:t>Circle Time</a:t>
            </a:r>
          </a:p>
          <a:p>
            <a:pPr marL="285750" indent="-285750" algn="ctr">
              <a:buFont typeface="Wingdings" panose="05000000000000000000" pitchFamily="2" charset="2"/>
              <a:buChar char="v"/>
            </a:pPr>
            <a:r>
              <a:rPr lang="en-US" sz="2200" dirty="0">
                <a:solidFill>
                  <a:srgbClr val="F36E3C"/>
                </a:solidFill>
                <a:latin typeface="Eras Medium ITC" panose="020B0602030504020804" pitchFamily="34" charset="0"/>
              </a:rPr>
              <a:t>Snack</a:t>
            </a:r>
          </a:p>
        </p:txBody>
      </p:sp>
      <p:sp>
        <p:nvSpPr>
          <p:cNvPr id="9" name="TextBox 8">
            <a:extLst>
              <a:ext uri="{FF2B5EF4-FFF2-40B4-BE49-F238E27FC236}">
                <a16:creationId xmlns:a16="http://schemas.microsoft.com/office/drawing/2014/main" id="{0295E489-4ED6-44E7-8D82-9AC946AE6B38}"/>
              </a:ext>
            </a:extLst>
          </p:cNvPr>
          <p:cNvSpPr txBox="1"/>
          <p:nvPr/>
        </p:nvSpPr>
        <p:spPr>
          <a:xfrm>
            <a:off x="1367153" y="5883470"/>
            <a:ext cx="8003069" cy="954107"/>
          </a:xfrm>
          <a:prstGeom prst="rect">
            <a:avLst/>
          </a:prstGeom>
          <a:noFill/>
        </p:spPr>
        <p:txBody>
          <a:bodyPr wrap="square" rtlCol="0">
            <a:spAutoFit/>
          </a:bodyPr>
          <a:lstStyle/>
          <a:p>
            <a:pPr algn="ctr"/>
            <a:r>
              <a:rPr lang="en-US" sz="2800" b="1" dirty="0"/>
              <a:t>MORE DETAILS TO COME</a:t>
            </a:r>
          </a:p>
          <a:p>
            <a:pPr algn="ctr"/>
            <a:r>
              <a:rPr lang="en-US" sz="2800" b="1" dirty="0"/>
              <a:t>ON OUR WEBSITE - wardpreschool.org</a:t>
            </a:r>
          </a:p>
        </p:txBody>
      </p:sp>
    </p:spTree>
    <p:extLst>
      <p:ext uri="{BB962C8B-B14F-4D97-AF65-F5344CB8AC3E}">
        <p14:creationId xmlns:p14="http://schemas.microsoft.com/office/powerpoint/2010/main" val="2734930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210" y="236552"/>
            <a:ext cx="5557348" cy="1968227"/>
          </a:xfrm>
          <a:prstGeom prst="rect">
            <a:avLst/>
          </a:prstGeom>
        </p:spPr>
      </p:pic>
      <p:sp>
        <p:nvSpPr>
          <p:cNvPr id="4" name="TextBox 3"/>
          <p:cNvSpPr txBox="1"/>
          <p:nvPr/>
        </p:nvSpPr>
        <p:spPr>
          <a:xfrm>
            <a:off x="999697" y="1966409"/>
            <a:ext cx="4314374" cy="2031325"/>
          </a:xfrm>
          <a:prstGeom prst="rect">
            <a:avLst/>
          </a:prstGeom>
          <a:noFill/>
        </p:spPr>
        <p:txBody>
          <a:bodyPr wrap="square" rtlCol="0">
            <a:spAutoFit/>
          </a:bodyPr>
          <a:lstStyle/>
          <a:p>
            <a:pPr algn="ctr"/>
            <a:r>
              <a:rPr lang="en-US" dirty="0">
                <a:solidFill>
                  <a:srgbClr val="CA4E6D"/>
                </a:solidFill>
                <a:latin typeface="Eras Demi ITC" panose="020B0805030504020804" pitchFamily="34" charset="0"/>
              </a:rPr>
              <a:t>  </a:t>
            </a:r>
          </a:p>
          <a:p>
            <a:pPr algn="ctr"/>
            <a:r>
              <a:rPr lang="en-US" sz="3600" dirty="0">
                <a:solidFill>
                  <a:srgbClr val="CA4E6D"/>
                </a:solidFill>
                <a:latin typeface="Eras Demi ITC" panose="020B0805030504020804" pitchFamily="34" charset="0"/>
              </a:rPr>
              <a:t>PLEASE VISIT</a:t>
            </a:r>
          </a:p>
          <a:p>
            <a:pPr algn="ctr"/>
            <a:r>
              <a:rPr lang="en-US" sz="3600" dirty="0">
                <a:solidFill>
                  <a:srgbClr val="CA4E6D"/>
                </a:solidFill>
                <a:latin typeface="Eras Demi ITC" panose="020B0805030504020804" pitchFamily="34" charset="0"/>
              </a:rPr>
              <a:t>wardpreschool.org</a:t>
            </a:r>
          </a:p>
          <a:p>
            <a:pPr algn="ctr"/>
            <a:r>
              <a:rPr lang="en-US" sz="3600" dirty="0">
                <a:solidFill>
                  <a:srgbClr val="CA4E6D"/>
                </a:solidFill>
                <a:latin typeface="Eras Demi ITC" panose="020B0805030504020804" pitchFamily="34" charset="0"/>
              </a:rPr>
              <a:t>for more details</a:t>
            </a:r>
          </a:p>
        </p:txBody>
      </p:sp>
      <p:sp>
        <p:nvSpPr>
          <p:cNvPr id="5" name="TextBox 4"/>
          <p:cNvSpPr txBox="1"/>
          <p:nvPr/>
        </p:nvSpPr>
        <p:spPr>
          <a:xfrm>
            <a:off x="6372608" y="2686247"/>
            <a:ext cx="5575467" cy="3262432"/>
          </a:xfrm>
          <a:prstGeom prst="rect">
            <a:avLst/>
          </a:prstGeom>
          <a:noFill/>
          <a:ln w="38100">
            <a:solidFill>
              <a:srgbClr val="5FC0C0"/>
            </a:solidFill>
          </a:ln>
        </p:spPr>
        <p:txBody>
          <a:bodyPr wrap="square" rtlCol="0">
            <a:spAutoFit/>
          </a:bodyPr>
          <a:lstStyle/>
          <a:p>
            <a:pPr algn="ctr"/>
            <a:r>
              <a:rPr lang="en-US" sz="2400" b="1" dirty="0">
                <a:solidFill>
                  <a:srgbClr val="CA4E6D"/>
                </a:solidFill>
                <a:latin typeface="Eras Medium ITC" panose="020B0602030504020804" pitchFamily="34" charset="0"/>
              </a:rPr>
              <a:t>Indoor </a:t>
            </a:r>
            <a:r>
              <a:rPr lang="en-US" sz="2400" b="1" dirty="0" err="1">
                <a:solidFill>
                  <a:srgbClr val="CA4E6D"/>
                </a:solidFill>
                <a:latin typeface="Eras Medium ITC" panose="020B0602030504020804" pitchFamily="34" charset="0"/>
              </a:rPr>
              <a:t>Playscape</a:t>
            </a:r>
            <a:endParaRPr lang="en-US" sz="2400" b="1" dirty="0">
              <a:solidFill>
                <a:srgbClr val="CA4E6D"/>
              </a:solidFill>
              <a:latin typeface="Eras Medium ITC" panose="020B0602030504020804" pitchFamily="34" charset="0"/>
            </a:endParaRPr>
          </a:p>
          <a:p>
            <a:pPr algn="ctr"/>
            <a:r>
              <a:rPr lang="en-US" sz="2400" b="1" dirty="0">
                <a:solidFill>
                  <a:srgbClr val="CA4E6D"/>
                </a:solidFill>
                <a:latin typeface="Eras Medium ITC" panose="020B0602030504020804" pitchFamily="34" charset="0"/>
              </a:rPr>
              <a:t>Climb ’n Slide of Northville</a:t>
            </a:r>
          </a:p>
          <a:p>
            <a:pPr algn="ctr"/>
            <a:endParaRPr lang="en-US" sz="1200" b="1" dirty="0">
              <a:solidFill>
                <a:srgbClr val="CA4E6D"/>
              </a:solidFill>
              <a:latin typeface="Eras Medium ITC" panose="020B0602030504020804" pitchFamily="34" charset="0"/>
            </a:endParaRPr>
          </a:p>
          <a:p>
            <a:pPr algn="ctr"/>
            <a:r>
              <a:rPr lang="en-US" sz="2400" b="1" u="sng" dirty="0">
                <a:solidFill>
                  <a:srgbClr val="5FC0C0"/>
                </a:solidFill>
                <a:latin typeface="Eras Medium ITC" panose="020B0602030504020804" pitchFamily="34" charset="0"/>
              </a:rPr>
              <a:t>HOURS</a:t>
            </a:r>
          </a:p>
          <a:p>
            <a:r>
              <a:rPr lang="en-US" sz="2400" b="1" dirty="0">
                <a:solidFill>
                  <a:srgbClr val="5FC0C0"/>
                </a:solidFill>
                <a:latin typeface="Eras Medium ITC" panose="020B0602030504020804" pitchFamily="34" charset="0"/>
              </a:rPr>
              <a:t>Monday – Friday 9:00 a.m. – 12:00 p.m.</a:t>
            </a:r>
          </a:p>
          <a:p>
            <a:r>
              <a:rPr lang="en-US" sz="2400" b="1" dirty="0">
                <a:solidFill>
                  <a:srgbClr val="5FC0C0"/>
                </a:solidFill>
                <a:latin typeface="Eras Medium ITC" panose="020B0602030504020804" pitchFamily="34" charset="0"/>
              </a:rPr>
              <a:t>					 &amp; 1:00 – 4:00 pm</a:t>
            </a:r>
          </a:p>
          <a:p>
            <a:r>
              <a:rPr lang="en-US" sz="2400" b="1" dirty="0">
                <a:solidFill>
                  <a:srgbClr val="5FC0C0"/>
                </a:solidFill>
                <a:latin typeface="Eras Medium ITC" panose="020B0602030504020804" pitchFamily="34" charset="0"/>
              </a:rPr>
              <a:t>Saturday – Closed</a:t>
            </a:r>
          </a:p>
          <a:p>
            <a:r>
              <a:rPr lang="en-US" sz="2400" b="1" dirty="0">
                <a:solidFill>
                  <a:srgbClr val="5FC0C0"/>
                </a:solidFill>
                <a:latin typeface="Eras Medium ITC" panose="020B0602030504020804" pitchFamily="34" charset="0"/>
              </a:rPr>
              <a:t>Sundays – 11:30 a.m. – 1:30 p.m.</a:t>
            </a:r>
          </a:p>
          <a:p>
            <a:pPr algn="ctr"/>
            <a:endParaRPr lang="en-US" dirty="0">
              <a:solidFill>
                <a:srgbClr val="109D49"/>
              </a:solidFill>
            </a:endParaRPr>
          </a:p>
        </p:txBody>
      </p:sp>
      <p:sp>
        <p:nvSpPr>
          <p:cNvPr id="6" name="TextBox 5"/>
          <p:cNvSpPr txBox="1"/>
          <p:nvPr/>
        </p:nvSpPr>
        <p:spPr>
          <a:xfrm>
            <a:off x="6180199" y="59464"/>
            <a:ext cx="5960286" cy="2554545"/>
          </a:xfrm>
          <a:prstGeom prst="rect">
            <a:avLst/>
          </a:prstGeom>
          <a:noFill/>
          <a:ln w="38100">
            <a:solidFill>
              <a:srgbClr val="CA4E6D"/>
            </a:solidFill>
          </a:ln>
        </p:spPr>
        <p:txBody>
          <a:bodyPr wrap="none" rtlCol="0">
            <a:spAutoFit/>
          </a:bodyPr>
          <a:lstStyle/>
          <a:p>
            <a:pPr algn="ctr"/>
            <a:r>
              <a:rPr lang="en-US" sz="2400" b="1" dirty="0" err="1">
                <a:solidFill>
                  <a:srgbClr val="CA4E6D"/>
                </a:solidFill>
                <a:latin typeface="Eras Medium ITC" panose="020B0602030504020804" pitchFamily="34" charset="0"/>
              </a:rPr>
              <a:t>Renu</a:t>
            </a:r>
            <a:r>
              <a:rPr lang="en-US" sz="2400" b="1" dirty="0">
                <a:solidFill>
                  <a:srgbClr val="CA4E6D"/>
                </a:solidFill>
                <a:latin typeface="Eras Medium ITC" panose="020B0602030504020804" pitchFamily="34" charset="0"/>
              </a:rPr>
              <a:t> Coffee Shop</a:t>
            </a:r>
          </a:p>
          <a:p>
            <a:pPr algn="ctr"/>
            <a:endParaRPr lang="en-US" sz="1200" b="1" dirty="0">
              <a:solidFill>
                <a:srgbClr val="5FC0C0"/>
              </a:solidFill>
              <a:latin typeface="Eras Medium ITC" panose="020B0602030504020804" pitchFamily="34" charset="0"/>
            </a:endParaRPr>
          </a:p>
          <a:p>
            <a:pPr algn="ctr"/>
            <a:r>
              <a:rPr lang="en-US" sz="2400" b="1" u="sng" dirty="0">
                <a:solidFill>
                  <a:srgbClr val="5FC0C0"/>
                </a:solidFill>
                <a:latin typeface="Eras Medium ITC" panose="020B0602030504020804" pitchFamily="34" charset="0"/>
              </a:rPr>
              <a:t>HOURS</a:t>
            </a:r>
          </a:p>
          <a:p>
            <a:r>
              <a:rPr lang="en-US" sz="2400" b="1" dirty="0">
                <a:solidFill>
                  <a:srgbClr val="5FC0C0"/>
                </a:solidFill>
                <a:latin typeface="Eras Medium ITC" panose="020B0602030504020804" pitchFamily="34" charset="0"/>
              </a:rPr>
              <a:t>Monday – Thursday 8:30 a.m. –  3:30p.m.</a:t>
            </a:r>
          </a:p>
          <a:p>
            <a:r>
              <a:rPr lang="en-US" sz="2400" b="1" dirty="0">
                <a:solidFill>
                  <a:srgbClr val="5FC0C0"/>
                </a:solidFill>
                <a:latin typeface="Eras Medium ITC" panose="020B0602030504020804" pitchFamily="34" charset="0"/>
              </a:rPr>
              <a:t>Friday 	8:30 a.m. – 12:30 p.m.</a:t>
            </a:r>
          </a:p>
          <a:p>
            <a:r>
              <a:rPr lang="en-US" sz="2400" b="1" dirty="0">
                <a:solidFill>
                  <a:srgbClr val="5FC0C0"/>
                </a:solidFill>
                <a:latin typeface="Eras Medium ITC" panose="020B0602030504020804" pitchFamily="34" charset="0"/>
              </a:rPr>
              <a:t>Saturday – Closed</a:t>
            </a:r>
          </a:p>
          <a:p>
            <a:r>
              <a:rPr lang="en-US" sz="2400" b="1" dirty="0">
                <a:solidFill>
                  <a:srgbClr val="5FC0C0"/>
                </a:solidFill>
                <a:latin typeface="Eras Medium ITC" panose="020B0602030504020804" pitchFamily="34" charset="0"/>
              </a:rPr>
              <a:t>Sunday – 8:30 a.m. – 12:30 p.m.</a:t>
            </a:r>
          </a:p>
        </p:txBody>
      </p:sp>
      <p:sp>
        <p:nvSpPr>
          <p:cNvPr id="8" name="TextBox 7"/>
          <p:cNvSpPr txBox="1"/>
          <p:nvPr/>
        </p:nvSpPr>
        <p:spPr>
          <a:xfrm>
            <a:off x="185084" y="4067674"/>
            <a:ext cx="6167717" cy="1569660"/>
          </a:xfrm>
          <a:prstGeom prst="rect">
            <a:avLst/>
          </a:prstGeom>
          <a:noFill/>
        </p:spPr>
        <p:txBody>
          <a:bodyPr wrap="square" rtlCol="0">
            <a:spAutoFit/>
          </a:bodyPr>
          <a:lstStyle/>
          <a:p>
            <a:pPr algn="ctr"/>
            <a:r>
              <a:rPr lang="en-US" sz="3200" b="1" dirty="0">
                <a:solidFill>
                  <a:srgbClr val="5FC0C0"/>
                </a:solidFill>
                <a:latin typeface="Eras Demi ITC" panose="020B0805030504020804" pitchFamily="34" charset="0"/>
              </a:rPr>
              <a:t>Visit </a:t>
            </a:r>
            <a:r>
              <a:rPr lang="en-US" sz="3200" b="1" dirty="0" err="1">
                <a:solidFill>
                  <a:srgbClr val="5FC0C0"/>
                </a:solidFill>
                <a:latin typeface="Eras Demi ITC" panose="020B0805030504020804" pitchFamily="34" charset="0"/>
              </a:rPr>
              <a:t>ward.church</a:t>
            </a:r>
            <a:r>
              <a:rPr lang="en-US" sz="3200" b="1" dirty="0">
                <a:solidFill>
                  <a:srgbClr val="5FC0C0"/>
                </a:solidFill>
                <a:latin typeface="Eras Demi ITC" panose="020B0805030504020804" pitchFamily="34" charset="0"/>
              </a:rPr>
              <a:t> to find out all that is going on here at Ward Church for families!</a:t>
            </a:r>
          </a:p>
        </p:txBody>
      </p:sp>
      <p:sp>
        <p:nvSpPr>
          <p:cNvPr id="9" name="Rectangle 8"/>
          <p:cNvSpPr/>
          <p:nvPr/>
        </p:nvSpPr>
        <p:spPr>
          <a:xfrm>
            <a:off x="2298007" y="6018619"/>
            <a:ext cx="6466835" cy="769441"/>
          </a:xfrm>
          <a:prstGeom prst="rect">
            <a:avLst/>
          </a:prstGeom>
        </p:spPr>
        <p:txBody>
          <a:bodyPr wrap="none">
            <a:spAutoFit/>
          </a:bodyPr>
          <a:lstStyle/>
          <a:p>
            <a:pPr algn="ctr"/>
            <a:r>
              <a:rPr lang="en-US" sz="4400" dirty="0">
                <a:latin typeface="Eras Demi ITC" panose="020B0805030504020804" pitchFamily="34" charset="0"/>
              </a:rPr>
              <a:t>THANKS FOR COMING!</a:t>
            </a:r>
          </a:p>
        </p:txBody>
      </p:sp>
    </p:spTree>
    <p:extLst>
      <p:ext uri="{BB962C8B-B14F-4D97-AF65-F5344CB8AC3E}">
        <p14:creationId xmlns:p14="http://schemas.microsoft.com/office/powerpoint/2010/main" val="2018163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84" y="8666403"/>
            <a:ext cx="3334942" cy="1875905"/>
          </a:xfrm>
          <a:prstGeom prst="rect">
            <a:avLst/>
          </a:prstGeom>
        </p:spPr>
      </p:pic>
      <p:sp>
        <p:nvSpPr>
          <p:cNvPr id="4" name="TextBox 3"/>
          <p:cNvSpPr txBox="1"/>
          <p:nvPr/>
        </p:nvSpPr>
        <p:spPr>
          <a:xfrm>
            <a:off x="2114632" y="262335"/>
            <a:ext cx="5959665" cy="1661993"/>
          </a:xfrm>
          <a:prstGeom prst="rect">
            <a:avLst/>
          </a:prstGeom>
          <a:noFill/>
          <a:ln w="38100">
            <a:solidFill>
              <a:srgbClr val="5FC0C0"/>
            </a:solidFill>
          </a:ln>
        </p:spPr>
        <p:txBody>
          <a:bodyPr wrap="square" rtlCol="0">
            <a:spAutoFit/>
          </a:bodyPr>
          <a:lstStyle/>
          <a:p>
            <a:pPr algn="ctr"/>
            <a:r>
              <a:rPr lang="en-US" dirty="0">
                <a:solidFill>
                  <a:srgbClr val="CA4E6D"/>
                </a:solidFill>
                <a:latin typeface="Eras Demi ITC" panose="020B0805030504020804" pitchFamily="34" charset="0"/>
              </a:rPr>
              <a:t>  </a:t>
            </a:r>
          </a:p>
          <a:p>
            <a:pPr algn="ctr"/>
            <a:r>
              <a:rPr lang="en-US" sz="2800" dirty="0">
                <a:solidFill>
                  <a:srgbClr val="CA4E6D"/>
                </a:solidFill>
                <a:latin typeface="Eras Demi ITC" panose="020B0805030504020804" pitchFamily="34" charset="0"/>
              </a:rPr>
              <a:t>3 Years Old by September 1, 2022 Visit &amp; Meet Teachers in</a:t>
            </a:r>
          </a:p>
          <a:p>
            <a:pPr algn="ctr"/>
            <a:r>
              <a:rPr lang="en-US" sz="2800" dirty="0">
                <a:solidFill>
                  <a:srgbClr val="CA4E6D"/>
                </a:solidFill>
                <a:latin typeface="Eras Demi ITC" panose="020B0805030504020804" pitchFamily="34" charset="0"/>
              </a:rPr>
              <a:t>Frog &amp; Panda Classrooms</a:t>
            </a:r>
          </a:p>
        </p:txBody>
      </p:sp>
      <p:sp>
        <p:nvSpPr>
          <p:cNvPr id="8" name="TextBox 7"/>
          <p:cNvSpPr txBox="1"/>
          <p:nvPr/>
        </p:nvSpPr>
        <p:spPr>
          <a:xfrm>
            <a:off x="5610100" y="2105561"/>
            <a:ext cx="6066265" cy="3539430"/>
          </a:xfrm>
          <a:prstGeom prst="rect">
            <a:avLst/>
          </a:prstGeom>
          <a:noFill/>
          <a:ln w="38100">
            <a:solidFill>
              <a:srgbClr val="CA4E6D"/>
            </a:solidFill>
          </a:ln>
        </p:spPr>
        <p:txBody>
          <a:bodyPr wrap="square" rtlCol="0">
            <a:spAutoFit/>
          </a:bodyPr>
          <a:lstStyle/>
          <a:p>
            <a:pPr algn="ctr"/>
            <a:r>
              <a:rPr lang="en-US" sz="2800" dirty="0">
                <a:solidFill>
                  <a:srgbClr val="5FC0C0"/>
                </a:solidFill>
                <a:latin typeface="Eras Demi ITC" panose="020B0805030504020804" pitchFamily="34" charset="0"/>
              </a:rPr>
              <a:t>4 Years Old by September 1, 2022</a:t>
            </a:r>
          </a:p>
          <a:p>
            <a:pPr algn="ctr"/>
            <a:r>
              <a:rPr lang="en-US" sz="2800" dirty="0">
                <a:solidFill>
                  <a:srgbClr val="5FC0C0"/>
                </a:solidFill>
                <a:latin typeface="Eras Demi ITC" panose="020B0805030504020804" pitchFamily="34" charset="0"/>
              </a:rPr>
              <a:t>Visit &amp; Meet Teachers in</a:t>
            </a:r>
          </a:p>
          <a:p>
            <a:pPr algn="ctr"/>
            <a:r>
              <a:rPr lang="en-US" sz="2800" dirty="0">
                <a:solidFill>
                  <a:srgbClr val="5FC0C0"/>
                </a:solidFill>
                <a:latin typeface="Eras Demi ITC" panose="020B0805030504020804" pitchFamily="34" charset="0"/>
              </a:rPr>
              <a:t>Monkey Classroom </a:t>
            </a:r>
          </a:p>
          <a:p>
            <a:pPr algn="ctr"/>
            <a:r>
              <a:rPr lang="en-US" sz="2800" dirty="0">
                <a:solidFill>
                  <a:srgbClr val="5FC0C0"/>
                </a:solidFill>
                <a:latin typeface="Eras Demi ITC" panose="020B0805030504020804" pitchFamily="34" charset="0"/>
              </a:rPr>
              <a:t>(Half Day)</a:t>
            </a:r>
          </a:p>
          <a:p>
            <a:pPr algn="ctr"/>
            <a:endParaRPr lang="en-US" sz="2800" dirty="0">
              <a:solidFill>
                <a:srgbClr val="5FC0C0"/>
              </a:solidFill>
              <a:latin typeface="Eras Demi ITC" panose="020B0805030504020804" pitchFamily="34" charset="0"/>
            </a:endParaRPr>
          </a:p>
          <a:p>
            <a:pPr algn="ctr"/>
            <a:r>
              <a:rPr lang="en-US" sz="2800" dirty="0">
                <a:solidFill>
                  <a:srgbClr val="5FC0C0"/>
                </a:solidFill>
                <a:latin typeface="Eras Demi ITC" panose="020B0805030504020804" pitchFamily="34" charset="0"/>
              </a:rPr>
              <a:t>Hippo, Turtle &amp; Lion Classrooms</a:t>
            </a:r>
          </a:p>
          <a:p>
            <a:pPr algn="ctr"/>
            <a:r>
              <a:rPr lang="en-US" sz="2800" dirty="0">
                <a:solidFill>
                  <a:srgbClr val="5FC0C0"/>
                </a:solidFill>
                <a:latin typeface="Eras Demi ITC" panose="020B0805030504020804" pitchFamily="34" charset="0"/>
              </a:rPr>
              <a:t>(Full Day)</a:t>
            </a:r>
          </a:p>
          <a:p>
            <a:pPr algn="ctr"/>
            <a:endParaRPr lang="en-US" sz="2800" b="1" dirty="0">
              <a:solidFill>
                <a:srgbClr val="5FC0C0"/>
              </a:solidFill>
              <a:latin typeface="Eras Demi ITC" panose="020B0805030504020804" pitchFamily="34" charset="0"/>
            </a:endParaRPr>
          </a:p>
        </p:txBody>
      </p:sp>
      <p:sp>
        <p:nvSpPr>
          <p:cNvPr id="9" name="Rectangle 8"/>
          <p:cNvSpPr/>
          <p:nvPr/>
        </p:nvSpPr>
        <p:spPr>
          <a:xfrm>
            <a:off x="2862582" y="5826224"/>
            <a:ext cx="6466835" cy="769441"/>
          </a:xfrm>
          <a:prstGeom prst="rect">
            <a:avLst/>
          </a:prstGeom>
        </p:spPr>
        <p:txBody>
          <a:bodyPr wrap="none">
            <a:spAutoFit/>
          </a:bodyPr>
          <a:lstStyle/>
          <a:p>
            <a:pPr algn="ctr"/>
            <a:r>
              <a:rPr lang="en-US" sz="4400" dirty="0">
                <a:latin typeface="Eras Demi ITC" panose="020B0805030504020804" pitchFamily="34" charset="0"/>
              </a:rPr>
              <a:t>THANKS FOR COMING!</a:t>
            </a:r>
          </a:p>
        </p:txBody>
      </p:sp>
      <p:sp>
        <p:nvSpPr>
          <p:cNvPr id="5" name="TextBox 4">
            <a:extLst>
              <a:ext uri="{FF2B5EF4-FFF2-40B4-BE49-F238E27FC236}">
                <a16:creationId xmlns:a16="http://schemas.microsoft.com/office/drawing/2014/main" id="{BF74AA7D-F337-44B9-B961-8D0E5A00EA34}"/>
              </a:ext>
            </a:extLst>
          </p:cNvPr>
          <p:cNvSpPr txBox="1"/>
          <p:nvPr/>
        </p:nvSpPr>
        <p:spPr>
          <a:xfrm>
            <a:off x="850996" y="2977497"/>
            <a:ext cx="4243469" cy="2246769"/>
          </a:xfrm>
          <a:prstGeom prst="rect">
            <a:avLst/>
          </a:prstGeom>
          <a:noFill/>
          <a:ln w="38100">
            <a:solidFill>
              <a:srgbClr val="109D49"/>
            </a:solidFill>
          </a:ln>
        </p:spPr>
        <p:txBody>
          <a:bodyPr wrap="none" rtlCol="0">
            <a:spAutoFit/>
          </a:bodyPr>
          <a:lstStyle/>
          <a:p>
            <a:pPr algn="ctr"/>
            <a:r>
              <a:rPr lang="en-US" sz="2800" b="1" dirty="0">
                <a:solidFill>
                  <a:srgbClr val="0E6735"/>
                </a:solidFill>
                <a:latin typeface="Eras Demi ITC" panose="020B0805030504020804" pitchFamily="34" charset="0"/>
              </a:rPr>
              <a:t>Young Fives</a:t>
            </a:r>
          </a:p>
          <a:p>
            <a:pPr algn="ctr"/>
            <a:r>
              <a:rPr lang="en-US" sz="2800" b="1" dirty="0">
                <a:solidFill>
                  <a:srgbClr val="0E6735"/>
                </a:solidFill>
                <a:latin typeface="Eras Demi ITC" panose="020B0805030504020804" pitchFamily="34" charset="0"/>
              </a:rPr>
              <a:t>5 Years Old by</a:t>
            </a:r>
          </a:p>
          <a:p>
            <a:pPr algn="ctr"/>
            <a:r>
              <a:rPr lang="en-US" sz="2800" b="1" dirty="0">
                <a:solidFill>
                  <a:srgbClr val="0E6735"/>
                </a:solidFill>
                <a:latin typeface="Eras Demi ITC" panose="020B0805030504020804" pitchFamily="34" charset="0"/>
              </a:rPr>
              <a:t>September 1, 2022</a:t>
            </a:r>
          </a:p>
          <a:p>
            <a:pPr algn="ctr"/>
            <a:r>
              <a:rPr lang="en-US" sz="2800" b="1" dirty="0">
                <a:solidFill>
                  <a:srgbClr val="0E6735"/>
                </a:solidFill>
                <a:latin typeface="Eras Demi ITC" panose="020B0805030504020804" pitchFamily="34" charset="0"/>
              </a:rPr>
              <a:t>Visit &amp; Meet Teachers in</a:t>
            </a:r>
          </a:p>
          <a:p>
            <a:pPr algn="ctr"/>
            <a:r>
              <a:rPr lang="en-US" sz="2800" b="1" dirty="0">
                <a:solidFill>
                  <a:srgbClr val="0E6735"/>
                </a:solidFill>
                <a:latin typeface="Eras Demi ITC" panose="020B0805030504020804" pitchFamily="34" charset="0"/>
              </a:rPr>
              <a:t>Rabbit Room</a:t>
            </a:r>
          </a:p>
        </p:txBody>
      </p:sp>
    </p:spTree>
    <p:extLst>
      <p:ext uri="{BB962C8B-B14F-4D97-AF65-F5344CB8AC3E}">
        <p14:creationId xmlns:p14="http://schemas.microsoft.com/office/powerpoint/2010/main" val="1329912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3"/>
          <a:stretch>
            <a:fillRect/>
          </a:stretch>
        </p:blipFill>
        <p:spPr>
          <a:xfrm>
            <a:off x="0" y="-16815"/>
            <a:ext cx="12242732" cy="6886537"/>
          </a:xfrm>
          <a:prstGeom prst="rect">
            <a:avLst/>
          </a:prstGeom>
          <a:solidFill>
            <a:srgbClr val="F68924"/>
          </a:solidFill>
        </p:spPr>
      </p:pic>
      <p:sp>
        <p:nvSpPr>
          <p:cNvPr id="21" name="Oval 20"/>
          <p:cNvSpPr/>
          <p:nvPr/>
        </p:nvSpPr>
        <p:spPr>
          <a:xfrm>
            <a:off x="5127975" y="397919"/>
            <a:ext cx="2865367" cy="2832355"/>
          </a:xfrm>
          <a:prstGeom prst="ellipse">
            <a:avLst/>
          </a:prstGeom>
          <a:solidFill>
            <a:srgbClr val="FABC25"/>
          </a:solidFill>
          <a:ln>
            <a:solidFill>
              <a:srgbClr val="109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48333" y="468570"/>
            <a:ext cx="2050327" cy="2691055"/>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07" y="473636"/>
            <a:ext cx="1794037" cy="269105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4629" y="3740251"/>
            <a:ext cx="1595264" cy="2454253"/>
          </a:xfrm>
          <a:prstGeom prst="rect">
            <a:avLst/>
          </a:prstGeom>
        </p:spPr>
      </p:pic>
      <p:sp>
        <p:nvSpPr>
          <p:cNvPr id="15" name="TextBox 14"/>
          <p:cNvSpPr txBox="1"/>
          <p:nvPr/>
        </p:nvSpPr>
        <p:spPr>
          <a:xfrm>
            <a:off x="64002" y="-69043"/>
            <a:ext cx="4303058" cy="584775"/>
          </a:xfrm>
          <a:prstGeom prst="rect">
            <a:avLst/>
          </a:prstGeom>
          <a:noFill/>
        </p:spPr>
        <p:txBody>
          <a:bodyPr wrap="square" rtlCol="0">
            <a:spAutoFit/>
          </a:bodyPr>
          <a:lstStyle/>
          <a:p>
            <a:pPr algn="ctr"/>
            <a:r>
              <a:rPr lang="en-US" sz="3200" dirty="0">
                <a:solidFill>
                  <a:srgbClr val="DF6025"/>
                </a:solidFill>
                <a:latin typeface="Eras Demi ITC" panose="020B0805030504020804" pitchFamily="34" charset="0"/>
              </a:rPr>
              <a:t>3s Teachers</a:t>
            </a:r>
          </a:p>
        </p:txBody>
      </p:sp>
      <p:sp>
        <p:nvSpPr>
          <p:cNvPr id="16" name="TextBox 15"/>
          <p:cNvSpPr txBox="1"/>
          <p:nvPr/>
        </p:nvSpPr>
        <p:spPr>
          <a:xfrm>
            <a:off x="7897541" y="3184027"/>
            <a:ext cx="2345514" cy="523220"/>
          </a:xfrm>
          <a:prstGeom prst="rect">
            <a:avLst/>
          </a:prstGeom>
          <a:noFill/>
        </p:spPr>
        <p:txBody>
          <a:bodyPr wrap="none" rtlCol="0">
            <a:spAutoFit/>
          </a:bodyPr>
          <a:lstStyle/>
          <a:p>
            <a:r>
              <a:rPr lang="en-US" sz="2800" dirty="0">
                <a:solidFill>
                  <a:srgbClr val="DF6025"/>
                </a:solidFill>
                <a:latin typeface="Eras Demi ITC" panose="020B0805030504020804" pitchFamily="34" charset="0"/>
              </a:rPr>
              <a:t>3s Assistants</a:t>
            </a:r>
          </a:p>
        </p:txBody>
      </p:sp>
      <p:sp>
        <p:nvSpPr>
          <p:cNvPr id="17" name="TextBox 16"/>
          <p:cNvSpPr txBox="1"/>
          <p:nvPr/>
        </p:nvSpPr>
        <p:spPr>
          <a:xfrm>
            <a:off x="5313833" y="670386"/>
            <a:ext cx="2536244" cy="2308324"/>
          </a:xfrm>
          <a:prstGeom prst="rect">
            <a:avLst/>
          </a:prstGeom>
          <a:noFill/>
        </p:spPr>
        <p:txBody>
          <a:bodyPr wrap="square" rtlCol="0">
            <a:spAutoFit/>
          </a:bodyPr>
          <a:lstStyle/>
          <a:p>
            <a:pPr algn="ctr"/>
            <a:r>
              <a:rPr lang="en-US" sz="3600" dirty="0">
                <a:solidFill>
                  <a:srgbClr val="109D49"/>
                </a:solidFill>
                <a:latin typeface="Eras Bold ITC" panose="020B0907030504020204" pitchFamily="34" charset="0"/>
              </a:rPr>
              <a:t>Meet Our </a:t>
            </a:r>
          </a:p>
          <a:p>
            <a:pPr algn="ctr"/>
            <a:r>
              <a:rPr lang="en-US" sz="3600" dirty="0">
                <a:solidFill>
                  <a:srgbClr val="109D49"/>
                </a:solidFill>
                <a:latin typeface="Eras Bold ITC" panose="020B0907030504020204" pitchFamily="34" charset="0"/>
              </a:rPr>
              <a:t>Three Year </a:t>
            </a:r>
          </a:p>
          <a:p>
            <a:pPr algn="ctr"/>
            <a:r>
              <a:rPr lang="en-US" sz="3600" dirty="0">
                <a:solidFill>
                  <a:srgbClr val="109D49"/>
                </a:solidFill>
                <a:latin typeface="Eras Bold ITC" panose="020B0907030504020204" pitchFamily="34" charset="0"/>
              </a:rPr>
              <a:t>Old Staff</a:t>
            </a: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4511" y="3733361"/>
            <a:ext cx="2019181" cy="2454253"/>
          </a:xfrm>
          <a:prstGeom prst="rect">
            <a:avLst/>
          </a:prstGeom>
        </p:spPr>
      </p:pic>
      <p:sp>
        <p:nvSpPr>
          <p:cNvPr id="3" name="TextBox 2"/>
          <p:cNvSpPr txBox="1"/>
          <p:nvPr/>
        </p:nvSpPr>
        <p:spPr>
          <a:xfrm>
            <a:off x="6096000" y="6204830"/>
            <a:ext cx="1888659" cy="523220"/>
          </a:xfrm>
          <a:prstGeom prst="rect">
            <a:avLst/>
          </a:prstGeom>
          <a:noFill/>
        </p:spPr>
        <p:txBody>
          <a:bodyPr wrap="none" rtlCol="0">
            <a:spAutoFit/>
          </a:bodyPr>
          <a:lstStyle/>
          <a:p>
            <a:r>
              <a:rPr lang="en-US" sz="2800" dirty="0">
                <a:latin typeface="Eras Medium ITC" panose="020B0602030504020804" pitchFamily="34" charset="0"/>
              </a:rPr>
              <a:t>Mrs. Ehlers</a:t>
            </a:r>
          </a:p>
        </p:txBody>
      </p:sp>
      <p:sp>
        <p:nvSpPr>
          <p:cNvPr id="4" name="TextBox 3"/>
          <p:cNvSpPr txBox="1"/>
          <p:nvPr/>
        </p:nvSpPr>
        <p:spPr>
          <a:xfrm>
            <a:off x="8264629" y="6204830"/>
            <a:ext cx="1611339" cy="523220"/>
          </a:xfrm>
          <a:prstGeom prst="rect">
            <a:avLst/>
          </a:prstGeom>
          <a:noFill/>
        </p:spPr>
        <p:txBody>
          <a:bodyPr wrap="none" rtlCol="0">
            <a:spAutoFit/>
          </a:bodyPr>
          <a:lstStyle/>
          <a:p>
            <a:r>
              <a:rPr lang="en-US" sz="2800" dirty="0">
                <a:latin typeface="Eras Medium ITC" panose="020B0602030504020804" pitchFamily="34" charset="0"/>
              </a:rPr>
              <a:t>Mrs. </a:t>
            </a:r>
            <a:r>
              <a:rPr lang="en-US" sz="2800" dirty="0" err="1">
                <a:latin typeface="Eras Medium ITC" panose="020B0602030504020804" pitchFamily="34" charset="0"/>
              </a:rPr>
              <a:t>Putz</a:t>
            </a:r>
            <a:endParaRPr lang="en-US" sz="2800" dirty="0">
              <a:latin typeface="Eras Medium ITC" panose="020B0602030504020804" pitchFamily="34" charset="0"/>
            </a:endParaRPr>
          </a:p>
        </p:txBody>
      </p:sp>
      <p:sp>
        <p:nvSpPr>
          <p:cNvPr id="6" name="TextBox 5"/>
          <p:cNvSpPr txBox="1"/>
          <p:nvPr/>
        </p:nvSpPr>
        <p:spPr>
          <a:xfrm>
            <a:off x="-85510" y="3151009"/>
            <a:ext cx="2215671" cy="1384995"/>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McKee</a:t>
            </a:r>
          </a:p>
          <a:p>
            <a:pPr algn="ctr"/>
            <a:r>
              <a:rPr lang="en-US" sz="2800" dirty="0">
                <a:solidFill>
                  <a:srgbClr val="0E6735"/>
                </a:solidFill>
                <a:latin typeface="Eras Medium ITC" panose="020B0602030504020804" pitchFamily="34" charset="0"/>
              </a:rPr>
              <a:t>Panda Room</a:t>
            </a:r>
          </a:p>
          <a:p>
            <a:pPr algn="ctr"/>
            <a:endParaRPr lang="en-US" sz="2800" dirty="0">
              <a:solidFill>
                <a:srgbClr val="0E6735"/>
              </a:solidFill>
              <a:latin typeface="Eras Medium ITC" panose="020B0602030504020804" pitchFamily="34" charset="0"/>
            </a:endParaRPr>
          </a:p>
        </p:txBody>
      </p:sp>
      <p:sp>
        <p:nvSpPr>
          <p:cNvPr id="14" name="TextBox 13"/>
          <p:cNvSpPr txBox="1"/>
          <p:nvPr/>
        </p:nvSpPr>
        <p:spPr>
          <a:xfrm>
            <a:off x="2215531" y="3151009"/>
            <a:ext cx="1952779" cy="1384995"/>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Story</a:t>
            </a:r>
          </a:p>
          <a:p>
            <a:pPr algn="ctr"/>
            <a:r>
              <a:rPr lang="en-US" sz="2800" dirty="0">
                <a:solidFill>
                  <a:srgbClr val="0E6735"/>
                </a:solidFill>
                <a:latin typeface="Eras Medium ITC" panose="020B0602030504020804" pitchFamily="34" charset="0"/>
              </a:rPr>
              <a:t>Frog Room</a:t>
            </a:r>
          </a:p>
          <a:p>
            <a:pPr algn="ctr"/>
            <a:endParaRPr lang="en-US" sz="2800" dirty="0">
              <a:solidFill>
                <a:srgbClr val="0E6735"/>
              </a:solidFill>
              <a:latin typeface="Eras Medium ITC" panose="020B0602030504020804" pitchFamily="34" charset="0"/>
            </a:endParaRPr>
          </a:p>
        </p:txBody>
      </p:sp>
      <p:pic>
        <p:nvPicPr>
          <p:cNvPr id="11" name="Picture 10" descr="A person wearing glasses&#10;&#10;Description automatically generated with medium confidence">
            <a:extLst>
              <a:ext uri="{FF2B5EF4-FFF2-40B4-BE49-F238E27FC236}">
                <a16:creationId xmlns:a16="http://schemas.microsoft.com/office/drawing/2014/main" id="{4CB3AE25-DD78-4C56-8629-49DCBC51A2FE}"/>
              </a:ext>
            </a:extLst>
          </p:cNvPr>
          <p:cNvPicPr>
            <a:picLocks noChangeAspect="1"/>
          </p:cNvPicPr>
          <p:nvPr/>
        </p:nvPicPr>
        <p:blipFill>
          <a:blip r:embed="rId8"/>
          <a:stretch>
            <a:fillRect/>
          </a:stretch>
        </p:blipFill>
        <p:spPr>
          <a:xfrm flipH="1">
            <a:off x="10123278" y="3733362"/>
            <a:ext cx="1988011" cy="2471468"/>
          </a:xfrm>
          <a:prstGeom prst="rect">
            <a:avLst/>
          </a:prstGeom>
        </p:spPr>
      </p:pic>
      <p:sp>
        <p:nvSpPr>
          <p:cNvPr id="13" name="TextBox 12">
            <a:extLst>
              <a:ext uri="{FF2B5EF4-FFF2-40B4-BE49-F238E27FC236}">
                <a16:creationId xmlns:a16="http://schemas.microsoft.com/office/drawing/2014/main" id="{8A750CC6-1C57-43A3-A705-78A99AB85B3A}"/>
              </a:ext>
            </a:extLst>
          </p:cNvPr>
          <p:cNvSpPr txBox="1"/>
          <p:nvPr/>
        </p:nvSpPr>
        <p:spPr>
          <a:xfrm>
            <a:off x="10284581" y="6204830"/>
            <a:ext cx="1713931" cy="523220"/>
          </a:xfrm>
          <a:prstGeom prst="rect">
            <a:avLst/>
          </a:prstGeom>
          <a:noFill/>
        </p:spPr>
        <p:txBody>
          <a:bodyPr wrap="none" rtlCol="0">
            <a:spAutoFit/>
          </a:bodyPr>
          <a:lstStyle/>
          <a:p>
            <a:r>
              <a:rPr lang="en-US" sz="2800" dirty="0">
                <a:latin typeface="Eras Medium ITC" panose="020B0602030504020804" pitchFamily="34" charset="0"/>
              </a:rPr>
              <a:t>Mrs. Lynn</a:t>
            </a:r>
          </a:p>
        </p:txBody>
      </p:sp>
    </p:spTree>
    <p:extLst>
      <p:ext uri="{BB962C8B-B14F-4D97-AF65-F5344CB8AC3E}">
        <p14:creationId xmlns:p14="http://schemas.microsoft.com/office/powerpoint/2010/main" val="195079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4"/>
          <a:srcRect/>
          <a:stretch/>
        </p:blipFill>
        <p:spPr>
          <a:xfrm>
            <a:off x="2863651" y="1210970"/>
            <a:ext cx="2041952" cy="3062929"/>
          </a:xfrm>
          <a:prstGeom prst="rect">
            <a:avLst/>
          </a:prstGeom>
        </p:spPr>
      </p:pic>
      <p:pic>
        <p:nvPicPr>
          <p:cNvPr id="14" name="Picture 13"/>
          <p:cNvPicPr>
            <a:picLocks noChangeAspect="1"/>
          </p:cNvPicPr>
          <p:nvPr/>
        </p:nvPicPr>
        <p:blipFill>
          <a:blip r:embed="rId5"/>
          <a:srcRect/>
          <a:stretch/>
        </p:blipFill>
        <p:spPr>
          <a:xfrm>
            <a:off x="9231370" y="1210973"/>
            <a:ext cx="2116656" cy="3062928"/>
          </a:xfrm>
          <a:prstGeom prst="rect">
            <a:avLst/>
          </a:prstGeom>
        </p:spPr>
      </p:pic>
      <p:sp>
        <p:nvSpPr>
          <p:cNvPr id="17" name="Oval 16"/>
          <p:cNvSpPr/>
          <p:nvPr/>
        </p:nvSpPr>
        <p:spPr>
          <a:xfrm>
            <a:off x="5629806" y="1434177"/>
            <a:ext cx="2877361" cy="2616519"/>
          </a:xfrm>
          <a:prstGeom prst="ellipse">
            <a:avLst/>
          </a:prstGeom>
          <a:solidFill>
            <a:srgbClr val="FABC25"/>
          </a:solidFill>
          <a:ln>
            <a:solidFill>
              <a:srgbClr val="109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980817" y="1711384"/>
            <a:ext cx="2175337" cy="2062103"/>
          </a:xfrm>
          <a:prstGeom prst="rect">
            <a:avLst/>
          </a:prstGeom>
          <a:noFill/>
        </p:spPr>
        <p:txBody>
          <a:bodyPr wrap="square" rtlCol="0">
            <a:spAutoFit/>
          </a:bodyPr>
          <a:lstStyle/>
          <a:p>
            <a:pPr algn="ctr"/>
            <a:r>
              <a:rPr lang="en-US" sz="3200" dirty="0">
                <a:solidFill>
                  <a:srgbClr val="109D49"/>
                </a:solidFill>
                <a:latin typeface="Eras Bold ITC" panose="020B0907030504020204" pitchFamily="34" charset="0"/>
              </a:rPr>
              <a:t>Meet Our </a:t>
            </a:r>
          </a:p>
          <a:p>
            <a:pPr algn="ctr"/>
            <a:r>
              <a:rPr lang="en-US" sz="3200" dirty="0">
                <a:solidFill>
                  <a:srgbClr val="109D49"/>
                </a:solidFill>
                <a:latin typeface="Eras Bold ITC" panose="020B0907030504020204" pitchFamily="34" charset="0"/>
              </a:rPr>
              <a:t>Half Day Four Year </a:t>
            </a:r>
          </a:p>
          <a:p>
            <a:pPr algn="ctr"/>
            <a:r>
              <a:rPr lang="en-US" sz="3200" dirty="0">
                <a:solidFill>
                  <a:srgbClr val="109D49"/>
                </a:solidFill>
                <a:latin typeface="Eras Bold ITC" panose="020B0907030504020204" pitchFamily="34" charset="0"/>
              </a:rPr>
              <a:t>Old Staff</a:t>
            </a:r>
          </a:p>
        </p:txBody>
      </p:sp>
      <p:sp>
        <p:nvSpPr>
          <p:cNvPr id="20" name="TextBox 19"/>
          <p:cNvSpPr txBox="1"/>
          <p:nvPr/>
        </p:nvSpPr>
        <p:spPr>
          <a:xfrm>
            <a:off x="9428724" y="615030"/>
            <a:ext cx="1721946" cy="523220"/>
          </a:xfrm>
          <a:prstGeom prst="rect">
            <a:avLst/>
          </a:prstGeom>
          <a:noFill/>
        </p:spPr>
        <p:txBody>
          <a:bodyPr wrap="none" rtlCol="0">
            <a:spAutoFit/>
          </a:bodyPr>
          <a:lstStyle/>
          <a:p>
            <a:r>
              <a:rPr lang="en-US" sz="2800" dirty="0">
                <a:solidFill>
                  <a:srgbClr val="F68924"/>
                </a:solidFill>
                <a:latin typeface="Eras Demi ITC" panose="020B0805030504020804" pitchFamily="34" charset="0"/>
              </a:rPr>
              <a:t>Assistant</a:t>
            </a:r>
          </a:p>
        </p:txBody>
      </p:sp>
      <p:sp>
        <p:nvSpPr>
          <p:cNvPr id="24" name="TextBox 23"/>
          <p:cNvSpPr txBox="1"/>
          <p:nvPr/>
        </p:nvSpPr>
        <p:spPr>
          <a:xfrm>
            <a:off x="2951563" y="4404281"/>
            <a:ext cx="1779654" cy="523220"/>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Paluk</a:t>
            </a:r>
          </a:p>
        </p:txBody>
      </p:sp>
      <p:sp>
        <p:nvSpPr>
          <p:cNvPr id="31" name="TextBox 30">
            <a:extLst>
              <a:ext uri="{FF2B5EF4-FFF2-40B4-BE49-F238E27FC236}">
                <a16:creationId xmlns:a16="http://schemas.microsoft.com/office/drawing/2014/main" id="{09ABA3E9-0441-4EC9-A651-BDCC03570EFA}"/>
              </a:ext>
            </a:extLst>
          </p:cNvPr>
          <p:cNvSpPr txBox="1"/>
          <p:nvPr/>
        </p:nvSpPr>
        <p:spPr>
          <a:xfrm>
            <a:off x="9328348" y="4302818"/>
            <a:ext cx="1973617" cy="523220"/>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Moore</a:t>
            </a:r>
          </a:p>
        </p:txBody>
      </p:sp>
      <p:sp>
        <p:nvSpPr>
          <p:cNvPr id="2" name="TextBox 1">
            <a:extLst>
              <a:ext uri="{FF2B5EF4-FFF2-40B4-BE49-F238E27FC236}">
                <a16:creationId xmlns:a16="http://schemas.microsoft.com/office/drawing/2014/main" id="{94298389-BDCE-4105-BC97-8710C3CA14C7}"/>
              </a:ext>
            </a:extLst>
          </p:cNvPr>
          <p:cNvSpPr txBox="1"/>
          <p:nvPr/>
        </p:nvSpPr>
        <p:spPr>
          <a:xfrm>
            <a:off x="4598059" y="5804306"/>
            <a:ext cx="4990469" cy="830997"/>
          </a:xfrm>
          <a:prstGeom prst="rect">
            <a:avLst/>
          </a:prstGeom>
          <a:noFill/>
        </p:spPr>
        <p:txBody>
          <a:bodyPr wrap="none" rtlCol="0">
            <a:spAutoFit/>
          </a:bodyPr>
          <a:lstStyle/>
          <a:p>
            <a:r>
              <a:rPr lang="en-US" sz="4800" dirty="0">
                <a:latin typeface="Eras Demi ITC" panose="020B0805030504020804" pitchFamily="34" charset="0"/>
              </a:rPr>
              <a:t>MONKEY ROOM</a:t>
            </a:r>
          </a:p>
        </p:txBody>
      </p:sp>
      <p:sp>
        <p:nvSpPr>
          <p:cNvPr id="33" name="TextBox 32">
            <a:extLst>
              <a:ext uri="{FF2B5EF4-FFF2-40B4-BE49-F238E27FC236}">
                <a16:creationId xmlns:a16="http://schemas.microsoft.com/office/drawing/2014/main" id="{E6387F8E-D86B-47F3-B35D-12665085207E}"/>
              </a:ext>
            </a:extLst>
          </p:cNvPr>
          <p:cNvSpPr txBox="1"/>
          <p:nvPr/>
        </p:nvSpPr>
        <p:spPr>
          <a:xfrm>
            <a:off x="2656566" y="614015"/>
            <a:ext cx="2456122" cy="523220"/>
          </a:xfrm>
          <a:prstGeom prst="rect">
            <a:avLst/>
          </a:prstGeom>
          <a:noFill/>
        </p:spPr>
        <p:txBody>
          <a:bodyPr wrap="none" rtlCol="0">
            <a:spAutoFit/>
          </a:bodyPr>
          <a:lstStyle/>
          <a:p>
            <a:r>
              <a:rPr lang="en-US" sz="2800" dirty="0">
                <a:solidFill>
                  <a:srgbClr val="F68924"/>
                </a:solidFill>
                <a:latin typeface="Eras Demi ITC" panose="020B0805030504020804" pitchFamily="34" charset="0"/>
              </a:rPr>
              <a:t>Lead Teacher</a:t>
            </a:r>
          </a:p>
        </p:txBody>
      </p:sp>
      <p:pic>
        <p:nvPicPr>
          <p:cNvPr id="5" name="Picture 4" descr="Icon&#10;&#10;Description automatically generated">
            <a:extLst>
              <a:ext uri="{FF2B5EF4-FFF2-40B4-BE49-F238E27FC236}">
                <a16:creationId xmlns:a16="http://schemas.microsoft.com/office/drawing/2014/main" id="{6D5BE77F-B664-4996-A57A-CEDE3E8C0A74}"/>
              </a:ext>
            </a:extLst>
          </p:cNvPr>
          <p:cNvPicPr>
            <a:picLocks noChangeAspect="1"/>
          </p:cNvPicPr>
          <p:nvPr/>
        </p:nvPicPr>
        <p:blipFill>
          <a:blip r:embed="rId6"/>
          <a:stretch>
            <a:fillRect/>
          </a:stretch>
        </p:blipFill>
        <p:spPr>
          <a:xfrm>
            <a:off x="255768" y="3938954"/>
            <a:ext cx="3329854" cy="2888649"/>
          </a:xfrm>
          <a:prstGeom prst="rect">
            <a:avLst/>
          </a:prstGeom>
        </p:spPr>
      </p:pic>
    </p:spTree>
    <p:extLst>
      <p:ext uri="{BB962C8B-B14F-4D97-AF65-F5344CB8AC3E}">
        <p14:creationId xmlns:p14="http://schemas.microsoft.com/office/powerpoint/2010/main" val="1693776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11" y="480439"/>
            <a:ext cx="1678223" cy="21481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541" y="480440"/>
            <a:ext cx="1543964" cy="214812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1796" y="464643"/>
            <a:ext cx="1437791" cy="215500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6707" y="487335"/>
            <a:ext cx="1520890" cy="2148125"/>
          </a:xfrm>
          <a:prstGeom prst="rect">
            <a:avLst/>
          </a:prstGeom>
        </p:spPr>
      </p:pic>
      <p:pic>
        <p:nvPicPr>
          <p:cNvPr id="13" name="Picture 12"/>
          <p:cNvPicPr>
            <a:picLocks noChangeAspect="1"/>
          </p:cNvPicPr>
          <p:nvPr/>
        </p:nvPicPr>
        <p:blipFill>
          <a:blip r:embed="rId8"/>
          <a:srcRect/>
          <a:stretch/>
        </p:blipFill>
        <p:spPr>
          <a:xfrm>
            <a:off x="5745881" y="4347918"/>
            <a:ext cx="1525264" cy="191611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8361" y="4347646"/>
            <a:ext cx="1419150" cy="1916113"/>
          </a:xfrm>
          <a:prstGeom prst="rect">
            <a:avLst/>
          </a:prstGeom>
        </p:spPr>
      </p:pic>
      <p:pic>
        <p:nvPicPr>
          <p:cNvPr id="15" name="Picture 14"/>
          <p:cNvPicPr>
            <a:picLocks noChangeAspect="1"/>
          </p:cNvPicPr>
          <p:nvPr/>
        </p:nvPicPr>
        <p:blipFill>
          <a:blip r:embed="rId10"/>
          <a:srcRect/>
          <a:stretch/>
        </p:blipFill>
        <p:spPr>
          <a:xfrm>
            <a:off x="7927905" y="4347918"/>
            <a:ext cx="1438211" cy="1889649"/>
          </a:xfrm>
          <a:prstGeom prst="rect">
            <a:avLst/>
          </a:prstGeom>
        </p:spPr>
      </p:pic>
      <p:pic>
        <p:nvPicPr>
          <p:cNvPr id="16" name="Picture 15"/>
          <p:cNvPicPr>
            <a:picLocks noChangeAspect="1"/>
          </p:cNvPicPr>
          <p:nvPr/>
        </p:nvPicPr>
        <p:blipFill>
          <a:blip r:embed="rId11"/>
          <a:srcRect/>
          <a:stretch/>
        </p:blipFill>
        <p:spPr>
          <a:xfrm>
            <a:off x="10063563" y="4318782"/>
            <a:ext cx="1381534" cy="1914054"/>
          </a:xfrm>
          <a:prstGeom prst="rect">
            <a:avLst/>
          </a:prstGeom>
        </p:spPr>
      </p:pic>
      <p:sp>
        <p:nvSpPr>
          <p:cNvPr id="17" name="Oval 16"/>
          <p:cNvSpPr/>
          <p:nvPr/>
        </p:nvSpPr>
        <p:spPr>
          <a:xfrm>
            <a:off x="351028" y="3994039"/>
            <a:ext cx="2877361" cy="2616519"/>
          </a:xfrm>
          <a:prstGeom prst="ellipse">
            <a:avLst/>
          </a:prstGeom>
          <a:solidFill>
            <a:srgbClr val="FABC25"/>
          </a:solidFill>
          <a:ln>
            <a:solidFill>
              <a:srgbClr val="109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02039" y="4314798"/>
            <a:ext cx="2175337" cy="2062103"/>
          </a:xfrm>
          <a:prstGeom prst="rect">
            <a:avLst/>
          </a:prstGeom>
          <a:noFill/>
        </p:spPr>
        <p:txBody>
          <a:bodyPr wrap="square" rtlCol="0">
            <a:spAutoFit/>
          </a:bodyPr>
          <a:lstStyle/>
          <a:p>
            <a:pPr algn="ctr"/>
            <a:r>
              <a:rPr lang="en-US" sz="3200" dirty="0">
                <a:solidFill>
                  <a:srgbClr val="109D49"/>
                </a:solidFill>
                <a:latin typeface="Eras Bold ITC" panose="020B0907030504020204" pitchFamily="34" charset="0"/>
              </a:rPr>
              <a:t>Meet Our </a:t>
            </a:r>
          </a:p>
          <a:p>
            <a:pPr algn="ctr"/>
            <a:r>
              <a:rPr lang="en-US" sz="3200" dirty="0">
                <a:solidFill>
                  <a:srgbClr val="109D49"/>
                </a:solidFill>
                <a:latin typeface="Eras Bold ITC" panose="020B0907030504020204" pitchFamily="34" charset="0"/>
              </a:rPr>
              <a:t>Ext. Day Four Year </a:t>
            </a:r>
          </a:p>
          <a:p>
            <a:pPr algn="ctr"/>
            <a:r>
              <a:rPr lang="en-US" sz="3200" dirty="0">
                <a:solidFill>
                  <a:srgbClr val="109D49"/>
                </a:solidFill>
                <a:latin typeface="Eras Bold ITC" panose="020B0907030504020204" pitchFamily="34" charset="0"/>
              </a:rPr>
              <a:t>Old Staff</a:t>
            </a:r>
          </a:p>
        </p:txBody>
      </p:sp>
      <p:sp>
        <p:nvSpPr>
          <p:cNvPr id="19" name="TextBox 18"/>
          <p:cNvSpPr txBox="1"/>
          <p:nvPr/>
        </p:nvSpPr>
        <p:spPr>
          <a:xfrm>
            <a:off x="2999860" y="-85300"/>
            <a:ext cx="5532142" cy="584775"/>
          </a:xfrm>
          <a:prstGeom prst="rect">
            <a:avLst/>
          </a:prstGeom>
          <a:noFill/>
        </p:spPr>
        <p:txBody>
          <a:bodyPr wrap="square" rtlCol="0">
            <a:spAutoFit/>
          </a:bodyPr>
          <a:lstStyle/>
          <a:p>
            <a:pPr algn="ctr"/>
            <a:r>
              <a:rPr lang="en-US" sz="3200" dirty="0">
                <a:solidFill>
                  <a:srgbClr val="F68924"/>
                </a:solidFill>
                <a:latin typeface="Eras Demi ITC" panose="020B0805030504020804" pitchFamily="34" charset="0"/>
              </a:rPr>
              <a:t>4s Extended Day Teachers</a:t>
            </a:r>
          </a:p>
        </p:txBody>
      </p:sp>
      <p:sp>
        <p:nvSpPr>
          <p:cNvPr id="20" name="TextBox 19"/>
          <p:cNvSpPr txBox="1"/>
          <p:nvPr/>
        </p:nvSpPr>
        <p:spPr>
          <a:xfrm>
            <a:off x="6094102" y="3791578"/>
            <a:ext cx="2345514" cy="523220"/>
          </a:xfrm>
          <a:prstGeom prst="rect">
            <a:avLst/>
          </a:prstGeom>
          <a:noFill/>
        </p:spPr>
        <p:txBody>
          <a:bodyPr wrap="none" rtlCol="0">
            <a:spAutoFit/>
          </a:bodyPr>
          <a:lstStyle/>
          <a:p>
            <a:r>
              <a:rPr lang="en-US" sz="2800" dirty="0">
                <a:solidFill>
                  <a:srgbClr val="F68924"/>
                </a:solidFill>
                <a:latin typeface="Eras Demi ITC" panose="020B0805030504020804" pitchFamily="34" charset="0"/>
              </a:rPr>
              <a:t>4s Assistants</a:t>
            </a:r>
          </a:p>
        </p:txBody>
      </p:sp>
      <p:sp>
        <p:nvSpPr>
          <p:cNvPr id="21" name="TextBox 20"/>
          <p:cNvSpPr txBox="1"/>
          <p:nvPr/>
        </p:nvSpPr>
        <p:spPr>
          <a:xfrm>
            <a:off x="649330" y="2557058"/>
            <a:ext cx="1893467" cy="954107"/>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Rolfe</a:t>
            </a:r>
          </a:p>
          <a:p>
            <a:pPr algn="ctr"/>
            <a:r>
              <a:rPr lang="en-US" sz="2800" dirty="0">
                <a:solidFill>
                  <a:srgbClr val="0E6735"/>
                </a:solidFill>
                <a:latin typeface="Eras Medium ITC" panose="020B0602030504020804" pitchFamily="34" charset="0"/>
              </a:rPr>
              <a:t>Lion Room</a:t>
            </a:r>
          </a:p>
        </p:txBody>
      </p:sp>
      <p:sp>
        <p:nvSpPr>
          <p:cNvPr id="22" name="TextBox 21"/>
          <p:cNvSpPr txBox="1"/>
          <p:nvPr/>
        </p:nvSpPr>
        <p:spPr>
          <a:xfrm>
            <a:off x="2870418" y="2557059"/>
            <a:ext cx="1893467" cy="954107"/>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Sipple</a:t>
            </a:r>
          </a:p>
          <a:p>
            <a:pPr algn="ctr"/>
            <a:r>
              <a:rPr lang="en-US" sz="2800" dirty="0">
                <a:solidFill>
                  <a:srgbClr val="0E6735"/>
                </a:solidFill>
                <a:latin typeface="Eras Medium ITC" panose="020B0602030504020804" pitchFamily="34" charset="0"/>
              </a:rPr>
              <a:t>Lion Room</a:t>
            </a:r>
          </a:p>
        </p:txBody>
      </p:sp>
      <p:sp>
        <p:nvSpPr>
          <p:cNvPr id="24" name="TextBox 23"/>
          <p:cNvSpPr txBox="1"/>
          <p:nvPr/>
        </p:nvSpPr>
        <p:spPr>
          <a:xfrm>
            <a:off x="4963016" y="2557059"/>
            <a:ext cx="2188420" cy="954107"/>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Males</a:t>
            </a:r>
          </a:p>
          <a:p>
            <a:pPr algn="ctr"/>
            <a:r>
              <a:rPr lang="en-US" sz="2800" dirty="0">
                <a:solidFill>
                  <a:srgbClr val="0E6735"/>
                </a:solidFill>
                <a:latin typeface="Eras Medium ITC" panose="020B0602030504020804" pitchFamily="34" charset="0"/>
              </a:rPr>
              <a:t>Hippo Room</a:t>
            </a:r>
          </a:p>
        </p:txBody>
      </p:sp>
      <p:sp>
        <p:nvSpPr>
          <p:cNvPr id="25" name="TextBox 24"/>
          <p:cNvSpPr txBox="1"/>
          <p:nvPr/>
        </p:nvSpPr>
        <p:spPr>
          <a:xfrm>
            <a:off x="9414146" y="2595311"/>
            <a:ext cx="2121094" cy="1384995"/>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Mueller</a:t>
            </a:r>
          </a:p>
          <a:p>
            <a:pPr algn="ctr"/>
            <a:r>
              <a:rPr lang="en-US" sz="2800" dirty="0">
                <a:solidFill>
                  <a:srgbClr val="0E6735"/>
                </a:solidFill>
                <a:latin typeface="Eras Medium ITC" panose="020B0602030504020804" pitchFamily="34" charset="0"/>
              </a:rPr>
              <a:t>Turtle Room</a:t>
            </a:r>
          </a:p>
          <a:p>
            <a:pPr algn="ctr"/>
            <a:endParaRPr lang="en-US" sz="2800" dirty="0">
              <a:solidFill>
                <a:srgbClr val="0E6735"/>
              </a:solidFill>
              <a:latin typeface="Eras Medium ITC" panose="020B0602030504020804" pitchFamily="34" charset="0"/>
            </a:endParaRPr>
          </a:p>
        </p:txBody>
      </p:sp>
      <p:sp>
        <p:nvSpPr>
          <p:cNvPr id="26" name="TextBox 25"/>
          <p:cNvSpPr txBox="1"/>
          <p:nvPr/>
        </p:nvSpPr>
        <p:spPr>
          <a:xfrm>
            <a:off x="7207359" y="2590658"/>
            <a:ext cx="2188420" cy="954107"/>
          </a:xfrm>
          <a:prstGeom prst="rect">
            <a:avLst/>
          </a:prstGeom>
          <a:noFill/>
        </p:spPr>
        <p:txBody>
          <a:bodyPr wrap="none" rtlCol="0">
            <a:spAutoFit/>
          </a:bodyPr>
          <a:lstStyle/>
          <a:p>
            <a:pPr algn="ctr"/>
            <a:r>
              <a:rPr lang="en-US" sz="2800" dirty="0">
                <a:solidFill>
                  <a:srgbClr val="0E6735"/>
                </a:solidFill>
                <a:latin typeface="Eras Medium ITC" panose="020B0602030504020804" pitchFamily="34" charset="0"/>
              </a:rPr>
              <a:t>Mrs. Wilson</a:t>
            </a:r>
          </a:p>
          <a:p>
            <a:pPr algn="ctr"/>
            <a:r>
              <a:rPr lang="en-US" sz="2800" dirty="0">
                <a:solidFill>
                  <a:srgbClr val="0E6735"/>
                </a:solidFill>
                <a:latin typeface="Eras Medium ITC" panose="020B0602030504020804" pitchFamily="34" charset="0"/>
              </a:rPr>
              <a:t>Hippo Room</a:t>
            </a:r>
          </a:p>
        </p:txBody>
      </p:sp>
      <p:sp>
        <p:nvSpPr>
          <p:cNvPr id="27" name="TextBox 26"/>
          <p:cNvSpPr txBox="1"/>
          <p:nvPr/>
        </p:nvSpPr>
        <p:spPr>
          <a:xfrm>
            <a:off x="3311391" y="6297697"/>
            <a:ext cx="2212465" cy="523220"/>
          </a:xfrm>
          <a:prstGeom prst="rect">
            <a:avLst/>
          </a:prstGeom>
          <a:noFill/>
        </p:spPr>
        <p:txBody>
          <a:bodyPr wrap="none" rtlCol="0">
            <a:spAutoFit/>
          </a:bodyPr>
          <a:lstStyle/>
          <a:p>
            <a:r>
              <a:rPr lang="en-US" sz="2800" dirty="0">
                <a:latin typeface="Eras Medium ITC" panose="020B0602030504020804" pitchFamily="34" charset="0"/>
              </a:rPr>
              <a:t>Ms. Gairdner</a:t>
            </a:r>
          </a:p>
        </p:txBody>
      </p:sp>
      <p:sp>
        <p:nvSpPr>
          <p:cNvPr id="28" name="TextBox 27"/>
          <p:cNvSpPr txBox="1"/>
          <p:nvPr/>
        </p:nvSpPr>
        <p:spPr>
          <a:xfrm>
            <a:off x="5649143" y="6297697"/>
            <a:ext cx="1718740" cy="523220"/>
          </a:xfrm>
          <a:prstGeom prst="rect">
            <a:avLst/>
          </a:prstGeom>
          <a:noFill/>
        </p:spPr>
        <p:txBody>
          <a:bodyPr wrap="none" rtlCol="0">
            <a:spAutoFit/>
          </a:bodyPr>
          <a:lstStyle/>
          <a:p>
            <a:r>
              <a:rPr lang="en-US" sz="2800" dirty="0">
                <a:latin typeface="Eras Medium ITC" panose="020B0602030504020804" pitchFamily="34" charset="0"/>
              </a:rPr>
              <a:t>Mrs. Walk</a:t>
            </a:r>
          </a:p>
        </p:txBody>
      </p:sp>
      <p:sp>
        <p:nvSpPr>
          <p:cNvPr id="29" name="TextBox 28"/>
          <p:cNvSpPr txBox="1"/>
          <p:nvPr/>
        </p:nvSpPr>
        <p:spPr>
          <a:xfrm>
            <a:off x="7699053" y="6283808"/>
            <a:ext cx="1903085" cy="523220"/>
          </a:xfrm>
          <a:prstGeom prst="rect">
            <a:avLst/>
          </a:prstGeom>
          <a:noFill/>
        </p:spPr>
        <p:txBody>
          <a:bodyPr wrap="none" rtlCol="0">
            <a:spAutoFit/>
          </a:bodyPr>
          <a:lstStyle/>
          <a:p>
            <a:r>
              <a:rPr lang="en-US" sz="2800" dirty="0">
                <a:latin typeface="Eras Medium ITC" panose="020B0602030504020804" pitchFamily="34" charset="0"/>
              </a:rPr>
              <a:t>Mrs. Picard</a:t>
            </a:r>
          </a:p>
        </p:txBody>
      </p:sp>
      <p:sp>
        <p:nvSpPr>
          <p:cNvPr id="30" name="TextBox 29"/>
          <p:cNvSpPr txBox="1"/>
          <p:nvPr/>
        </p:nvSpPr>
        <p:spPr>
          <a:xfrm>
            <a:off x="9602138" y="6252614"/>
            <a:ext cx="2499402" cy="523220"/>
          </a:xfrm>
          <a:prstGeom prst="rect">
            <a:avLst/>
          </a:prstGeom>
          <a:noFill/>
        </p:spPr>
        <p:txBody>
          <a:bodyPr wrap="none" rtlCol="0">
            <a:spAutoFit/>
          </a:bodyPr>
          <a:lstStyle/>
          <a:p>
            <a:r>
              <a:rPr lang="en-US" sz="2800" dirty="0">
                <a:latin typeface="Eras Medium ITC" panose="020B0602030504020804" pitchFamily="34" charset="0"/>
              </a:rPr>
              <a:t>Mrs. </a:t>
            </a:r>
            <a:r>
              <a:rPr lang="en-US" sz="2800" dirty="0" err="1">
                <a:latin typeface="Eras Medium ITC" panose="020B0602030504020804" pitchFamily="34" charset="0"/>
              </a:rPr>
              <a:t>Waidelich</a:t>
            </a:r>
            <a:endParaRPr lang="en-US" sz="2800" dirty="0">
              <a:latin typeface="Eras Medium ITC" panose="020B0602030504020804" pitchFamily="34" charset="0"/>
            </a:endParaRPr>
          </a:p>
        </p:txBody>
      </p:sp>
      <p:pic>
        <p:nvPicPr>
          <p:cNvPr id="32" name="Picture 31">
            <a:extLst>
              <a:ext uri="{FF2B5EF4-FFF2-40B4-BE49-F238E27FC236}">
                <a16:creationId xmlns:a16="http://schemas.microsoft.com/office/drawing/2014/main" id="{2583660F-4FE5-4C31-AA90-1E96B3388781}"/>
              </a:ext>
            </a:extLst>
          </p:cNvPr>
          <p:cNvPicPr>
            <a:picLocks noChangeAspect="1"/>
          </p:cNvPicPr>
          <p:nvPr/>
        </p:nvPicPr>
        <p:blipFill>
          <a:blip r:embed="rId12"/>
          <a:srcRect/>
          <a:stretch/>
        </p:blipFill>
        <p:spPr>
          <a:xfrm>
            <a:off x="7427477" y="469230"/>
            <a:ext cx="1632169" cy="2121428"/>
          </a:xfrm>
          <a:prstGeom prst="rect">
            <a:avLst/>
          </a:prstGeom>
        </p:spPr>
      </p:pic>
    </p:spTree>
    <p:extLst>
      <p:ext uri="{BB962C8B-B14F-4D97-AF65-F5344CB8AC3E}">
        <p14:creationId xmlns:p14="http://schemas.microsoft.com/office/powerpoint/2010/main" val="3909703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233" y="1140361"/>
            <a:ext cx="2030527" cy="287051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0442" y="1191555"/>
            <a:ext cx="2307995" cy="287051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1280"/>
            <a:ext cx="3108960" cy="3796721"/>
          </a:xfrm>
          <a:prstGeom prst="rect">
            <a:avLst/>
          </a:prstGeom>
        </p:spPr>
      </p:pic>
      <p:sp>
        <p:nvSpPr>
          <p:cNvPr id="9" name="Rectangle 8"/>
          <p:cNvSpPr/>
          <p:nvPr/>
        </p:nvSpPr>
        <p:spPr>
          <a:xfrm>
            <a:off x="3001835" y="5909331"/>
            <a:ext cx="7372531" cy="646331"/>
          </a:xfrm>
          <a:prstGeom prst="rect">
            <a:avLst/>
          </a:prstGeom>
        </p:spPr>
        <p:txBody>
          <a:bodyPr wrap="none">
            <a:spAutoFit/>
          </a:bodyPr>
          <a:lstStyle/>
          <a:p>
            <a:r>
              <a:rPr lang="en-US" sz="3600" dirty="0">
                <a:latin typeface="Eras Demi ITC" panose="020B0805030504020804" pitchFamily="34" charset="0"/>
              </a:rPr>
              <a:t>RABBIT ROOM – SHINING STARS</a:t>
            </a:r>
          </a:p>
        </p:txBody>
      </p:sp>
      <p:sp>
        <p:nvSpPr>
          <p:cNvPr id="11" name="TextBox 10"/>
          <p:cNvSpPr txBox="1"/>
          <p:nvPr/>
        </p:nvSpPr>
        <p:spPr>
          <a:xfrm>
            <a:off x="2296405" y="4062071"/>
            <a:ext cx="2488182" cy="954107"/>
          </a:xfrm>
          <a:prstGeom prst="rect">
            <a:avLst/>
          </a:prstGeom>
          <a:noFill/>
        </p:spPr>
        <p:txBody>
          <a:bodyPr wrap="none" rtlCol="0">
            <a:spAutoFit/>
          </a:bodyPr>
          <a:lstStyle/>
          <a:p>
            <a:pPr algn="ctr"/>
            <a:r>
              <a:rPr lang="en-US" sz="2800" dirty="0">
                <a:ln>
                  <a:solidFill>
                    <a:srgbClr val="109D49"/>
                  </a:solidFill>
                </a:ln>
                <a:solidFill>
                  <a:srgbClr val="F68D65"/>
                </a:solidFill>
                <a:latin typeface="Eras Demi ITC" panose="020B0805030504020804" pitchFamily="34" charset="0"/>
              </a:rPr>
              <a:t>Mrs. Mangeni</a:t>
            </a:r>
          </a:p>
          <a:p>
            <a:pPr algn="ctr"/>
            <a:r>
              <a:rPr lang="en-US" sz="2800" dirty="0">
                <a:ln>
                  <a:solidFill>
                    <a:srgbClr val="109D49"/>
                  </a:solidFill>
                </a:ln>
                <a:solidFill>
                  <a:srgbClr val="F68D65"/>
                </a:solidFill>
                <a:latin typeface="Eras Demi ITC" panose="020B0805030504020804" pitchFamily="34" charset="0"/>
              </a:rPr>
              <a:t>Lead Teacher</a:t>
            </a:r>
          </a:p>
        </p:txBody>
      </p:sp>
      <p:sp>
        <p:nvSpPr>
          <p:cNvPr id="12" name="TextBox 11"/>
          <p:cNvSpPr txBox="1"/>
          <p:nvPr/>
        </p:nvSpPr>
        <p:spPr>
          <a:xfrm>
            <a:off x="8938738" y="4072647"/>
            <a:ext cx="2071401" cy="954107"/>
          </a:xfrm>
          <a:prstGeom prst="rect">
            <a:avLst/>
          </a:prstGeom>
          <a:noFill/>
        </p:spPr>
        <p:txBody>
          <a:bodyPr wrap="none" rtlCol="0">
            <a:spAutoFit/>
          </a:bodyPr>
          <a:lstStyle/>
          <a:p>
            <a:pPr algn="ctr"/>
            <a:r>
              <a:rPr lang="en-US" sz="2800" dirty="0">
                <a:ln>
                  <a:solidFill>
                    <a:srgbClr val="109D49"/>
                  </a:solidFill>
                </a:ln>
                <a:solidFill>
                  <a:srgbClr val="F68D65"/>
                </a:solidFill>
                <a:latin typeface="Eras Demi ITC" panose="020B0805030504020804" pitchFamily="34" charset="0"/>
              </a:rPr>
              <a:t>Mrs. Sliwka</a:t>
            </a:r>
          </a:p>
          <a:p>
            <a:pPr algn="ctr"/>
            <a:r>
              <a:rPr lang="en-US" sz="2800" dirty="0">
                <a:ln>
                  <a:solidFill>
                    <a:srgbClr val="109D49"/>
                  </a:solidFill>
                </a:ln>
                <a:solidFill>
                  <a:srgbClr val="F68D65"/>
                </a:solidFill>
                <a:latin typeface="Eras Demi ITC" panose="020B0805030504020804" pitchFamily="34" charset="0"/>
              </a:rPr>
              <a:t>Assistant</a:t>
            </a:r>
          </a:p>
        </p:txBody>
      </p:sp>
      <p:sp>
        <p:nvSpPr>
          <p:cNvPr id="13" name="Oval 12"/>
          <p:cNvSpPr/>
          <p:nvPr/>
        </p:nvSpPr>
        <p:spPr>
          <a:xfrm>
            <a:off x="5188684" y="1191555"/>
            <a:ext cx="3108960" cy="3014685"/>
          </a:xfrm>
          <a:prstGeom prst="ellipse">
            <a:avLst/>
          </a:prstGeom>
          <a:solidFill>
            <a:srgbClr val="FBC3AE"/>
          </a:solidFill>
          <a:ln>
            <a:solidFill>
              <a:srgbClr val="109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9D49"/>
              </a:solidFill>
            </a:endParaRPr>
          </a:p>
        </p:txBody>
      </p:sp>
      <p:sp>
        <p:nvSpPr>
          <p:cNvPr id="14" name="TextBox 13"/>
          <p:cNvSpPr txBox="1"/>
          <p:nvPr/>
        </p:nvSpPr>
        <p:spPr>
          <a:xfrm>
            <a:off x="5545169" y="1667845"/>
            <a:ext cx="2395990" cy="2062103"/>
          </a:xfrm>
          <a:prstGeom prst="rect">
            <a:avLst/>
          </a:prstGeom>
          <a:noFill/>
        </p:spPr>
        <p:txBody>
          <a:bodyPr wrap="square" rtlCol="0">
            <a:spAutoFit/>
          </a:bodyPr>
          <a:lstStyle/>
          <a:p>
            <a:pPr algn="ctr"/>
            <a:r>
              <a:rPr lang="en-US" sz="3200" dirty="0">
                <a:solidFill>
                  <a:srgbClr val="109D49"/>
                </a:solidFill>
                <a:latin typeface="Eras Bold ITC" panose="020B0907030504020204" pitchFamily="34" charset="0"/>
              </a:rPr>
              <a:t>Meet Our </a:t>
            </a:r>
          </a:p>
          <a:p>
            <a:pPr algn="ctr"/>
            <a:r>
              <a:rPr lang="en-US" sz="3200" dirty="0">
                <a:solidFill>
                  <a:srgbClr val="109D49"/>
                </a:solidFill>
                <a:latin typeface="Eras Bold ITC" panose="020B0907030504020204" pitchFamily="34" charset="0"/>
              </a:rPr>
              <a:t>Young Fives </a:t>
            </a:r>
          </a:p>
          <a:p>
            <a:pPr algn="ctr"/>
            <a:r>
              <a:rPr lang="en-US" sz="3200" dirty="0">
                <a:solidFill>
                  <a:srgbClr val="109D49"/>
                </a:solidFill>
                <a:latin typeface="Eras Bold ITC" panose="020B0907030504020204" pitchFamily="34" charset="0"/>
              </a:rPr>
              <a:t>Staff</a:t>
            </a:r>
          </a:p>
        </p:txBody>
      </p:sp>
      <p:sp>
        <p:nvSpPr>
          <p:cNvPr id="5" name="TextBox 4"/>
          <p:cNvSpPr txBox="1"/>
          <p:nvPr/>
        </p:nvSpPr>
        <p:spPr>
          <a:xfrm>
            <a:off x="3803336" y="211057"/>
            <a:ext cx="5769528" cy="769441"/>
          </a:xfrm>
          <a:prstGeom prst="rect">
            <a:avLst/>
          </a:prstGeom>
          <a:noFill/>
        </p:spPr>
        <p:txBody>
          <a:bodyPr wrap="none" rtlCol="0">
            <a:spAutoFit/>
          </a:bodyPr>
          <a:lstStyle/>
          <a:p>
            <a:r>
              <a:rPr lang="en-US" sz="4400" dirty="0">
                <a:ln>
                  <a:solidFill>
                    <a:srgbClr val="109D49"/>
                  </a:solidFill>
                </a:ln>
                <a:solidFill>
                  <a:srgbClr val="F78C64"/>
                </a:solidFill>
                <a:latin typeface="Eras Demi ITC" panose="020B0805030504020804" pitchFamily="34" charset="0"/>
              </a:rPr>
              <a:t>YOUNG FIVES STAFF</a:t>
            </a:r>
            <a:endParaRPr lang="en-US" sz="4400" dirty="0">
              <a:solidFill>
                <a:srgbClr val="0E6735"/>
              </a:solidFill>
              <a:latin typeface="Eras Demi ITC" panose="020B0805030504020804" pitchFamily="34" charset="0"/>
            </a:endParaRPr>
          </a:p>
        </p:txBody>
      </p:sp>
    </p:spTree>
    <p:extLst>
      <p:ext uri="{BB962C8B-B14F-4D97-AF65-F5344CB8AC3E}">
        <p14:creationId xmlns:p14="http://schemas.microsoft.com/office/powerpoint/2010/main" val="184924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83023" y="751622"/>
            <a:ext cx="10425953" cy="4893647"/>
          </a:xfrm>
          <a:prstGeom prst="rect">
            <a:avLst/>
          </a:prstGeom>
          <a:noFill/>
        </p:spPr>
        <p:txBody>
          <a:bodyPr wrap="square" rtlCol="0">
            <a:spAutoFit/>
          </a:bodyPr>
          <a:lstStyle/>
          <a:p>
            <a:pPr algn="ctr"/>
            <a:r>
              <a:rPr lang="en-US" sz="2400" dirty="0">
                <a:solidFill>
                  <a:srgbClr val="DF6025"/>
                </a:solidFill>
                <a:latin typeface="Eras Medium ITC" panose="020B0602030504020804" pitchFamily="34" charset="0"/>
              </a:rPr>
              <a:t>Our</a:t>
            </a:r>
            <a:r>
              <a:rPr lang="en-US" sz="2400" dirty="0">
                <a:solidFill>
                  <a:srgbClr val="F68924"/>
                </a:solidFill>
                <a:latin typeface="Eras Medium ITC" panose="020B0602030504020804" pitchFamily="34" charset="0"/>
              </a:rPr>
              <a:t> </a:t>
            </a:r>
            <a:r>
              <a:rPr lang="en-US" sz="2400" b="1" dirty="0">
                <a:solidFill>
                  <a:srgbClr val="109D49"/>
                </a:solidFill>
                <a:latin typeface="Eras Medium ITC" panose="020B0602030504020804" pitchFamily="34" charset="0"/>
              </a:rPr>
              <a:t>goal</a:t>
            </a:r>
            <a:r>
              <a:rPr lang="en-US" sz="2400" dirty="0">
                <a:solidFill>
                  <a:srgbClr val="F68924"/>
                </a:solidFill>
                <a:latin typeface="Eras Medium ITC" panose="020B0602030504020804" pitchFamily="34" charset="0"/>
              </a:rPr>
              <a:t> </a:t>
            </a:r>
            <a:r>
              <a:rPr lang="en-US" sz="2400" dirty="0">
                <a:solidFill>
                  <a:srgbClr val="DF6025"/>
                </a:solidFill>
                <a:latin typeface="Eras Medium ITC" panose="020B0602030504020804" pitchFamily="34" charset="0"/>
              </a:rPr>
              <a:t>is for your child to learn to </a:t>
            </a:r>
          </a:p>
          <a:p>
            <a:pPr algn="ctr"/>
            <a:r>
              <a:rPr lang="en-US" sz="2400" dirty="0">
                <a:solidFill>
                  <a:srgbClr val="DF6025"/>
                </a:solidFill>
                <a:latin typeface="Eras Medium ITC" panose="020B0602030504020804" pitchFamily="34" charset="0"/>
              </a:rPr>
              <a:t>love school and love learning.</a:t>
            </a:r>
          </a:p>
          <a:p>
            <a:pPr algn="ctr"/>
            <a:endParaRPr lang="en-US" sz="2400" dirty="0">
              <a:solidFill>
                <a:srgbClr val="F68924"/>
              </a:solidFill>
              <a:latin typeface="Eras Medium ITC" panose="020B0602030504020804" pitchFamily="34" charset="0"/>
            </a:endParaRPr>
          </a:p>
          <a:p>
            <a:pPr algn="ctr"/>
            <a:r>
              <a:rPr lang="en-US" sz="2400" dirty="0">
                <a:solidFill>
                  <a:srgbClr val="DF6025"/>
                </a:solidFill>
                <a:latin typeface="Eras Medium ITC" panose="020B0602030504020804" pitchFamily="34" charset="0"/>
              </a:rPr>
              <a:t>Our</a:t>
            </a:r>
            <a:r>
              <a:rPr lang="en-US" sz="2400" dirty="0">
                <a:solidFill>
                  <a:srgbClr val="F68924"/>
                </a:solidFill>
                <a:latin typeface="Eras Medium ITC" panose="020B0602030504020804" pitchFamily="34" charset="0"/>
              </a:rPr>
              <a:t> </a:t>
            </a:r>
            <a:r>
              <a:rPr lang="en-US" sz="2400" b="1" dirty="0">
                <a:solidFill>
                  <a:srgbClr val="109D49"/>
                </a:solidFill>
                <a:latin typeface="Eras Medium ITC" panose="020B0602030504020804" pitchFamily="34" charset="0"/>
              </a:rPr>
              <a:t>play-based</a:t>
            </a:r>
            <a:r>
              <a:rPr lang="en-US" sz="2400" dirty="0">
                <a:solidFill>
                  <a:srgbClr val="F68924"/>
                </a:solidFill>
                <a:latin typeface="Eras Medium ITC" panose="020B0602030504020804" pitchFamily="34" charset="0"/>
              </a:rPr>
              <a:t> </a:t>
            </a:r>
            <a:r>
              <a:rPr lang="en-US" sz="2400" dirty="0">
                <a:solidFill>
                  <a:srgbClr val="DF6025"/>
                </a:solidFill>
                <a:latin typeface="Eras Medium ITC" panose="020B0602030504020804" pitchFamily="34" charset="0"/>
              </a:rPr>
              <a:t>program includes colors, shapes, counting, patterning, </a:t>
            </a:r>
          </a:p>
          <a:p>
            <a:pPr algn="ctr"/>
            <a:r>
              <a:rPr lang="en-US" sz="2400" dirty="0">
                <a:solidFill>
                  <a:srgbClr val="DF6025"/>
                </a:solidFill>
                <a:latin typeface="Eras Medium ITC" panose="020B0602030504020804" pitchFamily="34" charset="0"/>
              </a:rPr>
              <a:t>using writing tools and scissors, drawing, cooperation &amp; sharing.  </a:t>
            </a:r>
          </a:p>
          <a:p>
            <a:pPr algn="ctr"/>
            <a:endParaRPr lang="en-US" sz="2400" dirty="0">
              <a:solidFill>
                <a:srgbClr val="F68924"/>
              </a:solidFill>
              <a:latin typeface="Eras Medium ITC" panose="020B0602030504020804" pitchFamily="34" charset="0"/>
            </a:endParaRPr>
          </a:p>
          <a:p>
            <a:pPr algn="ctr"/>
            <a:r>
              <a:rPr lang="en-US" sz="2400" dirty="0">
                <a:solidFill>
                  <a:srgbClr val="DF6025"/>
                </a:solidFill>
                <a:latin typeface="Eras Medium ITC" panose="020B0602030504020804" pitchFamily="34" charset="0"/>
              </a:rPr>
              <a:t>We offer many </a:t>
            </a:r>
            <a:r>
              <a:rPr lang="en-US" sz="2400" b="1" dirty="0">
                <a:solidFill>
                  <a:srgbClr val="109D49"/>
                </a:solidFill>
                <a:latin typeface="Eras Medium ITC" panose="020B0602030504020804" pitchFamily="34" charset="0"/>
              </a:rPr>
              <a:t>sensory</a:t>
            </a:r>
            <a:r>
              <a:rPr lang="en-US" sz="2400" dirty="0">
                <a:solidFill>
                  <a:srgbClr val="F68924"/>
                </a:solidFill>
                <a:latin typeface="Eras Medium ITC" panose="020B0602030504020804" pitchFamily="34" charset="0"/>
              </a:rPr>
              <a:t> </a:t>
            </a:r>
            <a:r>
              <a:rPr lang="en-US" sz="2400" dirty="0">
                <a:solidFill>
                  <a:srgbClr val="DF6025"/>
                </a:solidFill>
                <a:latin typeface="Eras Medium ITC" panose="020B0602030504020804" pitchFamily="34" charset="0"/>
              </a:rPr>
              <a:t>experiences </a:t>
            </a:r>
          </a:p>
          <a:p>
            <a:pPr algn="ctr"/>
            <a:r>
              <a:rPr lang="en-US" sz="2400" dirty="0">
                <a:solidFill>
                  <a:srgbClr val="DF6025"/>
                </a:solidFill>
                <a:latin typeface="Eras Medium ITC" panose="020B0602030504020804" pitchFamily="34" charset="0"/>
              </a:rPr>
              <a:t>where we are not afraid to get </a:t>
            </a:r>
            <a:r>
              <a:rPr lang="en-US" sz="2400" b="1" dirty="0">
                <a:solidFill>
                  <a:srgbClr val="109D49"/>
                </a:solidFill>
                <a:latin typeface="Eras Medium ITC" panose="020B0602030504020804" pitchFamily="34" charset="0"/>
              </a:rPr>
              <a:t>messy</a:t>
            </a:r>
            <a:r>
              <a:rPr lang="en-US" sz="2400" dirty="0">
                <a:solidFill>
                  <a:srgbClr val="F68924"/>
                </a:solidFill>
                <a:latin typeface="Eras Medium ITC" panose="020B0602030504020804" pitchFamily="34" charset="0"/>
              </a:rPr>
              <a:t>.</a:t>
            </a:r>
          </a:p>
          <a:p>
            <a:pPr algn="ctr"/>
            <a:endParaRPr lang="en-US" sz="2400" dirty="0">
              <a:solidFill>
                <a:srgbClr val="F68924"/>
              </a:solidFill>
              <a:latin typeface="Eras Medium ITC" panose="020B0602030504020804" pitchFamily="34" charset="0"/>
            </a:endParaRPr>
          </a:p>
          <a:p>
            <a:pPr algn="ctr"/>
            <a:r>
              <a:rPr lang="en-US" sz="2400" dirty="0">
                <a:solidFill>
                  <a:srgbClr val="DF6025"/>
                </a:solidFill>
                <a:latin typeface="Eras Medium ITC" panose="020B0602030504020804" pitchFamily="34" charset="0"/>
              </a:rPr>
              <a:t>We take the first steps to develop </a:t>
            </a:r>
          </a:p>
          <a:p>
            <a:pPr algn="ctr"/>
            <a:r>
              <a:rPr lang="en-US" sz="2400" b="1" dirty="0">
                <a:solidFill>
                  <a:srgbClr val="109D49"/>
                </a:solidFill>
                <a:latin typeface="Eras Medium ITC" panose="020B0602030504020804" pitchFamily="34" charset="0"/>
              </a:rPr>
              <a:t>lifelong learners </a:t>
            </a:r>
            <a:r>
              <a:rPr lang="en-US" sz="2400" dirty="0">
                <a:solidFill>
                  <a:srgbClr val="DF6025"/>
                </a:solidFill>
                <a:latin typeface="Eras Medium ITC" panose="020B0602030504020804" pitchFamily="34" charset="0"/>
              </a:rPr>
              <a:t>by encouraging creativity, fostering </a:t>
            </a:r>
          </a:p>
          <a:p>
            <a:pPr algn="ctr"/>
            <a:r>
              <a:rPr lang="en-US" sz="2400" dirty="0">
                <a:solidFill>
                  <a:srgbClr val="DF6025"/>
                </a:solidFill>
                <a:latin typeface="Eras Medium ITC" panose="020B0602030504020804" pitchFamily="34" charset="0"/>
              </a:rPr>
              <a:t>positive relationships with peers and teachers &amp;</a:t>
            </a:r>
          </a:p>
          <a:p>
            <a:pPr algn="ctr"/>
            <a:r>
              <a:rPr lang="en-US" sz="2400" dirty="0">
                <a:solidFill>
                  <a:srgbClr val="DF6025"/>
                </a:solidFill>
                <a:latin typeface="Eras Medium ITC" panose="020B0602030504020804" pitchFamily="34" charset="0"/>
              </a:rPr>
              <a:t>practicing routines and skills needed for school.</a:t>
            </a:r>
          </a:p>
        </p:txBody>
      </p:sp>
      <p:sp>
        <p:nvSpPr>
          <p:cNvPr id="5" name="TextBox 4"/>
          <p:cNvSpPr txBox="1"/>
          <p:nvPr/>
        </p:nvSpPr>
        <p:spPr>
          <a:xfrm>
            <a:off x="2644573" y="0"/>
            <a:ext cx="6902852" cy="769441"/>
          </a:xfrm>
          <a:prstGeom prst="rect">
            <a:avLst/>
          </a:prstGeom>
          <a:noFill/>
        </p:spPr>
        <p:txBody>
          <a:bodyPr wrap="none" rtlCol="0">
            <a:spAutoFit/>
          </a:bodyPr>
          <a:lstStyle/>
          <a:p>
            <a:r>
              <a:rPr lang="en-US" sz="4400" dirty="0">
                <a:solidFill>
                  <a:srgbClr val="109D49"/>
                </a:solidFill>
                <a:latin typeface="Eras Demi ITC" panose="020B0805030504020804" pitchFamily="34" charset="0"/>
              </a:rPr>
              <a:t>Three-Year-Old Preschool</a:t>
            </a:r>
          </a:p>
        </p:txBody>
      </p:sp>
    </p:spTree>
    <p:extLst>
      <p:ext uri="{BB962C8B-B14F-4D97-AF65-F5344CB8AC3E}">
        <p14:creationId xmlns:p14="http://schemas.microsoft.com/office/powerpoint/2010/main" val="113640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23"/>
            <a:ext cx="12192000" cy="6858000"/>
          </a:xfrm>
          <a:prstGeom prst="rect">
            <a:avLst/>
          </a:prstGeom>
        </p:spPr>
      </p:pic>
      <p:sp>
        <p:nvSpPr>
          <p:cNvPr id="6" name="TextBox 5"/>
          <p:cNvSpPr txBox="1"/>
          <p:nvPr/>
        </p:nvSpPr>
        <p:spPr>
          <a:xfrm>
            <a:off x="2472171" y="5749720"/>
            <a:ext cx="8403262" cy="584775"/>
          </a:xfrm>
          <a:prstGeom prst="rect">
            <a:avLst/>
          </a:prstGeom>
          <a:noFill/>
        </p:spPr>
        <p:txBody>
          <a:bodyPr wrap="none" rtlCol="0">
            <a:spAutoFit/>
          </a:bodyPr>
          <a:lstStyle/>
          <a:p>
            <a:r>
              <a:rPr lang="en-US" sz="3200" dirty="0">
                <a:latin typeface="Eras Demi ITC" panose="020B0805030504020804" pitchFamily="34" charset="0"/>
              </a:rPr>
              <a:t>Child Must be Three By September 1, 2022</a:t>
            </a:r>
          </a:p>
        </p:txBody>
      </p:sp>
      <p:sp>
        <p:nvSpPr>
          <p:cNvPr id="7" name="TextBox 6"/>
          <p:cNvSpPr txBox="1"/>
          <p:nvPr/>
        </p:nvSpPr>
        <p:spPr>
          <a:xfrm>
            <a:off x="456471" y="905435"/>
            <a:ext cx="5277407" cy="1815882"/>
          </a:xfrm>
          <a:prstGeom prst="rect">
            <a:avLst/>
          </a:prstGeom>
          <a:noFill/>
        </p:spPr>
        <p:txBody>
          <a:bodyPr wrap="none" rtlCol="0">
            <a:spAutoFit/>
          </a:bodyPr>
          <a:lstStyle/>
          <a:p>
            <a:pPr algn="ctr"/>
            <a:r>
              <a:rPr lang="en-US" sz="2800" dirty="0">
                <a:solidFill>
                  <a:srgbClr val="DF6025"/>
                </a:solidFill>
                <a:latin typeface="Eras Demi ITC" panose="020B0805030504020804" pitchFamily="34" charset="0"/>
              </a:rPr>
              <a:t>9:00 – 11:30 a.m.</a:t>
            </a:r>
          </a:p>
          <a:p>
            <a:pPr algn="ctr"/>
            <a:r>
              <a:rPr lang="en-US" sz="2800" dirty="0">
                <a:solidFill>
                  <a:srgbClr val="DF6025"/>
                </a:solidFill>
                <a:latin typeface="Eras Demi ITC" panose="020B0805030504020804" pitchFamily="34" charset="0"/>
              </a:rPr>
              <a:t>Monday, Wednesday &amp; Friday</a:t>
            </a:r>
          </a:p>
          <a:p>
            <a:pPr algn="ctr"/>
            <a:r>
              <a:rPr lang="en-US" sz="2800" dirty="0">
                <a:solidFill>
                  <a:srgbClr val="DF6025"/>
                </a:solidFill>
                <a:latin typeface="Eras Demi ITC" panose="020B0805030504020804" pitchFamily="34" charset="0"/>
              </a:rPr>
              <a:t>or</a:t>
            </a:r>
          </a:p>
          <a:p>
            <a:pPr algn="ctr"/>
            <a:r>
              <a:rPr lang="en-US" sz="2800" dirty="0">
                <a:solidFill>
                  <a:srgbClr val="DF6025"/>
                </a:solidFill>
                <a:latin typeface="Eras Demi ITC" panose="020B0805030504020804" pitchFamily="34" charset="0"/>
              </a:rPr>
              <a:t>Tuesday &amp; Thursday </a:t>
            </a:r>
          </a:p>
        </p:txBody>
      </p:sp>
      <p:sp>
        <p:nvSpPr>
          <p:cNvPr id="8" name="TextBox 7"/>
          <p:cNvSpPr txBox="1"/>
          <p:nvPr/>
        </p:nvSpPr>
        <p:spPr>
          <a:xfrm>
            <a:off x="7153788" y="984074"/>
            <a:ext cx="3618298" cy="954107"/>
          </a:xfrm>
          <a:prstGeom prst="rect">
            <a:avLst/>
          </a:prstGeom>
          <a:noFill/>
        </p:spPr>
        <p:txBody>
          <a:bodyPr wrap="none" rtlCol="0">
            <a:spAutoFit/>
          </a:bodyPr>
          <a:lstStyle/>
          <a:p>
            <a:pPr algn="ctr"/>
            <a:r>
              <a:rPr lang="en-US" sz="2800" dirty="0">
                <a:solidFill>
                  <a:srgbClr val="0E6735"/>
                </a:solidFill>
                <a:latin typeface="Eras Demi ITC" panose="020B0805030504020804" pitchFamily="34" charset="0"/>
              </a:rPr>
              <a:t>12:30 – 3:00 p.m.</a:t>
            </a:r>
          </a:p>
          <a:p>
            <a:pPr algn="ctr"/>
            <a:r>
              <a:rPr lang="en-US" sz="2800" dirty="0">
                <a:solidFill>
                  <a:srgbClr val="0E6735"/>
                </a:solidFill>
                <a:latin typeface="Eras Demi ITC" panose="020B0805030504020804" pitchFamily="34" charset="0"/>
              </a:rPr>
              <a:t>Tuesday &amp; Thursday</a:t>
            </a:r>
          </a:p>
        </p:txBody>
      </p:sp>
      <p:sp>
        <p:nvSpPr>
          <p:cNvPr id="9" name="TextBox 8"/>
          <p:cNvSpPr txBox="1"/>
          <p:nvPr/>
        </p:nvSpPr>
        <p:spPr>
          <a:xfrm>
            <a:off x="1990165" y="905435"/>
            <a:ext cx="184731" cy="369332"/>
          </a:xfrm>
          <a:prstGeom prst="rect">
            <a:avLst/>
          </a:prstGeom>
          <a:noFill/>
        </p:spPr>
        <p:txBody>
          <a:bodyPr wrap="none" rtlCol="0">
            <a:spAutoFit/>
          </a:bodyPr>
          <a:lstStyle/>
          <a:p>
            <a:endParaRPr lang="en-US" dirty="0"/>
          </a:p>
        </p:txBody>
      </p:sp>
      <p:sp>
        <p:nvSpPr>
          <p:cNvPr id="11" name="TextBox 10"/>
          <p:cNvSpPr txBox="1"/>
          <p:nvPr/>
        </p:nvSpPr>
        <p:spPr>
          <a:xfrm>
            <a:off x="3590957" y="2865560"/>
            <a:ext cx="4684322" cy="2954655"/>
          </a:xfrm>
          <a:prstGeom prst="rect">
            <a:avLst/>
          </a:prstGeom>
          <a:noFill/>
        </p:spPr>
        <p:txBody>
          <a:bodyPr wrap="square" rtlCol="0">
            <a:spAutoFit/>
          </a:bodyPr>
          <a:lstStyle/>
          <a:p>
            <a:pPr algn="ctr"/>
            <a:r>
              <a:rPr lang="en-US" sz="2800" dirty="0">
                <a:solidFill>
                  <a:srgbClr val="109D49"/>
                </a:solidFill>
                <a:latin typeface="Eras Demi ITC" panose="020B0805030504020804" pitchFamily="34" charset="0"/>
              </a:rPr>
              <a:t>Tuition</a:t>
            </a:r>
          </a:p>
          <a:p>
            <a:pPr algn="ctr"/>
            <a:r>
              <a:rPr lang="en-US" sz="2800" dirty="0">
                <a:solidFill>
                  <a:srgbClr val="DF6025"/>
                </a:solidFill>
                <a:latin typeface="Eras Demi ITC" panose="020B0805030504020804" pitchFamily="34" charset="0"/>
              </a:rPr>
              <a:t>$144/month for 2 day</a:t>
            </a:r>
          </a:p>
          <a:p>
            <a:pPr algn="ctr"/>
            <a:r>
              <a:rPr lang="en-US" sz="2800" dirty="0">
                <a:solidFill>
                  <a:srgbClr val="DF6025"/>
                </a:solidFill>
                <a:latin typeface="Eras Demi ITC" panose="020B0805030504020804" pitchFamily="34" charset="0"/>
              </a:rPr>
              <a:t>$205/month for 3 day</a:t>
            </a:r>
          </a:p>
          <a:p>
            <a:pPr algn="ctr"/>
            <a:r>
              <a:rPr lang="en-US" sz="2800" dirty="0">
                <a:solidFill>
                  <a:srgbClr val="0E6735"/>
                </a:solidFill>
                <a:latin typeface="Eras Demi ITC" panose="020B0805030504020804" pitchFamily="34" charset="0"/>
              </a:rPr>
              <a:t>+</a:t>
            </a:r>
          </a:p>
          <a:p>
            <a:pPr algn="ctr"/>
            <a:r>
              <a:rPr lang="en-US" sz="2800" dirty="0">
                <a:solidFill>
                  <a:srgbClr val="0E6735"/>
                </a:solidFill>
                <a:latin typeface="Eras Demi ITC" panose="020B0805030504020804" pitchFamily="34" charset="0"/>
              </a:rPr>
              <a:t>Non-Refundable Registration Fee $105</a:t>
            </a:r>
          </a:p>
          <a:p>
            <a:endParaRPr lang="en-US" dirty="0">
              <a:solidFill>
                <a:srgbClr val="FF0000"/>
              </a:solidFill>
              <a:latin typeface="Eras Demi ITC" panose="020B0805030504020804" pitchFamily="34" charset="0"/>
            </a:endParaRPr>
          </a:p>
        </p:txBody>
      </p:sp>
      <p:sp>
        <p:nvSpPr>
          <p:cNvPr id="12" name="TextBox 11"/>
          <p:cNvSpPr txBox="1"/>
          <p:nvPr/>
        </p:nvSpPr>
        <p:spPr>
          <a:xfrm>
            <a:off x="3463628" y="6228755"/>
            <a:ext cx="6420347" cy="584775"/>
          </a:xfrm>
          <a:prstGeom prst="rect">
            <a:avLst/>
          </a:prstGeom>
          <a:noFill/>
        </p:spPr>
        <p:txBody>
          <a:bodyPr wrap="none" rtlCol="0">
            <a:spAutoFit/>
          </a:bodyPr>
          <a:lstStyle/>
          <a:p>
            <a:r>
              <a:rPr lang="en-US" sz="3200" dirty="0">
                <a:latin typeface="Eras Demi ITC" panose="020B0805030504020804" pitchFamily="34" charset="0"/>
              </a:rPr>
              <a:t>Child must be fully potty-trained</a:t>
            </a:r>
          </a:p>
        </p:txBody>
      </p:sp>
      <p:sp>
        <p:nvSpPr>
          <p:cNvPr id="15" name="TextBox 14"/>
          <p:cNvSpPr txBox="1"/>
          <p:nvPr/>
        </p:nvSpPr>
        <p:spPr>
          <a:xfrm>
            <a:off x="3769705" y="240460"/>
            <a:ext cx="4326826" cy="646331"/>
          </a:xfrm>
          <a:prstGeom prst="rect">
            <a:avLst/>
          </a:prstGeom>
          <a:noFill/>
        </p:spPr>
        <p:txBody>
          <a:bodyPr wrap="none" rtlCol="0">
            <a:spAutoFit/>
          </a:bodyPr>
          <a:lstStyle/>
          <a:p>
            <a:r>
              <a:rPr lang="en-US" sz="3600" dirty="0">
                <a:solidFill>
                  <a:srgbClr val="109D49"/>
                </a:solidFill>
                <a:latin typeface="Eras Demi ITC" panose="020B0805030504020804" pitchFamily="34" charset="0"/>
              </a:rPr>
              <a:t>3-Year-Old Options</a:t>
            </a:r>
          </a:p>
        </p:txBody>
      </p:sp>
    </p:spTree>
    <p:extLst>
      <p:ext uri="{BB962C8B-B14F-4D97-AF65-F5344CB8AC3E}">
        <p14:creationId xmlns:p14="http://schemas.microsoft.com/office/powerpoint/2010/main" val="4030969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894173" y="956940"/>
            <a:ext cx="6782626" cy="4401205"/>
          </a:xfrm>
          <a:prstGeom prst="rect">
            <a:avLst/>
          </a:prstGeom>
          <a:noFill/>
        </p:spPr>
        <p:txBody>
          <a:bodyPr wrap="none" rtlCol="0">
            <a:spAutoFit/>
          </a:bodyPr>
          <a:lstStyle/>
          <a:p>
            <a:pPr algn="ctr"/>
            <a:endParaRPr lang="en-US" sz="2800" dirty="0">
              <a:solidFill>
                <a:srgbClr val="109D49"/>
              </a:solidFill>
              <a:latin typeface="Eras Demi ITC" panose="020B0805030504020804" pitchFamily="34" charset="0"/>
            </a:endParaRPr>
          </a:p>
          <a:p>
            <a:pPr algn="ctr"/>
            <a:r>
              <a:rPr lang="en-US" sz="2800" dirty="0">
                <a:solidFill>
                  <a:srgbClr val="109D49"/>
                </a:solidFill>
                <a:latin typeface="Eras Demi ITC" panose="020B0805030504020804" pitchFamily="34" charset="0"/>
              </a:rPr>
              <a:t>$205/month</a:t>
            </a:r>
          </a:p>
          <a:p>
            <a:pPr algn="ctr"/>
            <a:r>
              <a:rPr lang="en-US" sz="2800" dirty="0">
                <a:solidFill>
                  <a:srgbClr val="F68924"/>
                </a:solidFill>
                <a:latin typeface="Eras Demi ITC" panose="020B0805030504020804" pitchFamily="34" charset="0"/>
              </a:rPr>
              <a:t>+</a:t>
            </a:r>
          </a:p>
          <a:p>
            <a:pPr algn="ctr"/>
            <a:r>
              <a:rPr lang="en-US" sz="2800" dirty="0">
                <a:solidFill>
                  <a:srgbClr val="F68924"/>
                </a:solidFill>
                <a:latin typeface="Eras Demi ITC" panose="020B0805030504020804" pitchFamily="34" charset="0"/>
              </a:rPr>
              <a:t>Non-Refundable Registration Fee $105</a:t>
            </a:r>
          </a:p>
          <a:p>
            <a:pPr algn="ctr"/>
            <a:endParaRPr lang="en-US" sz="2800" dirty="0">
              <a:solidFill>
                <a:srgbClr val="0E6735"/>
              </a:solidFill>
              <a:latin typeface="Eras Demi ITC" panose="020B0805030504020804" pitchFamily="34" charset="0"/>
            </a:endParaRPr>
          </a:p>
          <a:p>
            <a:pPr algn="ctr"/>
            <a:r>
              <a:rPr lang="en-US" sz="2800" dirty="0">
                <a:solidFill>
                  <a:srgbClr val="109D49"/>
                </a:solidFill>
                <a:latin typeface="Eras Demi ITC" panose="020B0805030504020804" pitchFamily="34" charset="0"/>
              </a:rPr>
              <a:t>9:00 – 11:30 a.m.</a:t>
            </a:r>
          </a:p>
          <a:p>
            <a:pPr algn="ctr"/>
            <a:r>
              <a:rPr lang="en-US" sz="2800" dirty="0">
                <a:solidFill>
                  <a:srgbClr val="109D49"/>
                </a:solidFill>
                <a:latin typeface="Eras Demi ITC" panose="020B0805030504020804" pitchFamily="34" charset="0"/>
              </a:rPr>
              <a:t>Tuesday, Wednesday &amp; Thursday</a:t>
            </a:r>
          </a:p>
          <a:p>
            <a:pPr algn="ctr"/>
            <a:endParaRPr lang="en-US" sz="2800" dirty="0">
              <a:solidFill>
                <a:srgbClr val="109D49"/>
              </a:solidFill>
              <a:latin typeface="Eras Demi ITC" panose="020B0805030504020804" pitchFamily="34" charset="0"/>
            </a:endParaRPr>
          </a:p>
          <a:p>
            <a:pPr algn="ctr"/>
            <a:r>
              <a:rPr lang="en-US" sz="2800" dirty="0">
                <a:solidFill>
                  <a:srgbClr val="109D49"/>
                </a:solidFill>
                <a:latin typeface="Eras Demi ITC" panose="020B0805030504020804" pitchFamily="34" charset="0"/>
              </a:rPr>
              <a:t>12:30 – 3:00 p.m.</a:t>
            </a:r>
            <a:endParaRPr lang="en-US" sz="2800" i="1" dirty="0">
              <a:solidFill>
                <a:srgbClr val="109D49"/>
              </a:solidFill>
              <a:latin typeface="Eras Demi ITC" panose="020B0805030504020804" pitchFamily="34" charset="0"/>
            </a:endParaRPr>
          </a:p>
          <a:p>
            <a:pPr algn="ctr"/>
            <a:r>
              <a:rPr lang="en-US" sz="2800" dirty="0">
                <a:solidFill>
                  <a:srgbClr val="109D49"/>
                </a:solidFill>
                <a:latin typeface="Eras Demi ITC" panose="020B0805030504020804" pitchFamily="34" charset="0"/>
              </a:rPr>
              <a:t>Tuesday, Wednesday &amp; Thursday</a:t>
            </a:r>
          </a:p>
        </p:txBody>
      </p:sp>
      <p:sp>
        <p:nvSpPr>
          <p:cNvPr id="10" name="TextBox 9"/>
          <p:cNvSpPr txBox="1"/>
          <p:nvPr/>
        </p:nvSpPr>
        <p:spPr>
          <a:xfrm>
            <a:off x="1503236" y="6061400"/>
            <a:ext cx="9185528" cy="646331"/>
          </a:xfrm>
          <a:prstGeom prst="rect">
            <a:avLst/>
          </a:prstGeom>
          <a:noFill/>
        </p:spPr>
        <p:txBody>
          <a:bodyPr wrap="none" rtlCol="0">
            <a:spAutoFit/>
          </a:bodyPr>
          <a:lstStyle/>
          <a:p>
            <a:r>
              <a:rPr lang="en-US" sz="3600" dirty="0">
                <a:latin typeface="Eras Demi ITC" panose="020B0805030504020804" pitchFamily="34" charset="0"/>
              </a:rPr>
              <a:t>Child Must Be Four by September 1, 2022</a:t>
            </a:r>
          </a:p>
        </p:txBody>
      </p:sp>
      <p:sp>
        <p:nvSpPr>
          <p:cNvPr id="3" name="TextBox 2"/>
          <p:cNvSpPr txBox="1"/>
          <p:nvPr/>
        </p:nvSpPr>
        <p:spPr>
          <a:xfrm>
            <a:off x="1693654" y="633775"/>
            <a:ext cx="5183665" cy="646331"/>
          </a:xfrm>
          <a:prstGeom prst="rect">
            <a:avLst/>
          </a:prstGeom>
          <a:noFill/>
        </p:spPr>
        <p:txBody>
          <a:bodyPr wrap="square" rtlCol="0">
            <a:spAutoFit/>
          </a:bodyPr>
          <a:lstStyle/>
          <a:p>
            <a:r>
              <a:rPr lang="en-US" sz="3600" dirty="0">
                <a:solidFill>
                  <a:srgbClr val="F68924"/>
                </a:solidFill>
                <a:latin typeface="Eras Demi ITC" panose="020B0805030504020804" pitchFamily="34" charset="0"/>
              </a:rPr>
              <a:t>Four-Year-Old Half Day</a:t>
            </a:r>
          </a:p>
        </p:txBody>
      </p:sp>
      <p:pic>
        <p:nvPicPr>
          <p:cNvPr id="6" name="Picture 5" descr="Icon&#10;&#10;Description automatically generated">
            <a:extLst>
              <a:ext uri="{FF2B5EF4-FFF2-40B4-BE49-F238E27FC236}">
                <a16:creationId xmlns:a16="http://schemas.microsoft.com/office/drawing/2014/main" id="{05D716DA-E8A0-4539-BCEC-720DB92979C9}"/>
              </a:ext>
            </a:extLst>
          </p:cNvPr>
          <p:cNvPicPr>
            <a:picLocks noChangeAspect="1"/>
          </p:cNvPicPr>
          <p:nvPr/>
        </p:nvPicPr>
        <p:blipFill>
          <a:blip r:embed="rId4"/>
          <a:stretch>
            <a:fillRect/>
          </a:stretch>
        </p:blipFill>
        <p:spPr>
          <a:xfrm>
            <a:off x="8532153" y="3021401"/>
            <a:ext cx="3504322" cy="3039999"/>
          </a:xfrm>
          <a:prstGeom prst="rect">
            <a:avLst/>
          </a:prstGeom>
        </p:spPr>
      </p:pic>
    </p:spTree>
    <p:extLst>
      <p:ext uri="{BB962C8B-B14F-4D97-AF65-F5344CB8AC3E}">
        <p14:creationId xmlns:p14="http://schemas.microsoft.com/office/powerpoint/2010/main" val="16715230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3353</TotalTime>
  <Words>2603</Words>
  <Application>Microsoft Office PowerPoint</Application>
  <PresentationFormat>Widescreen</PresentationFormat>
  <Paragraphs>402</Paragraphs>
  <Slides>23</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Eras Bold ITC</vt:lpstr>
      <vt:lpstr>Eras Demi ITC</vt:lpstr>
      <vt:lpstr>Eras Medium ITC</vt:lpstr>
      <vt:lpstr>Wingdings</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Werthman</dc:creator>
  <cp:lastModifiedBy>Amy Werthman</cp:lastModifiedBy>
  <cp:revision>161</cp:revision>
  <cp:lastPrinted>2022-02-09T16:59:13Z</cp:lastPrinted>
  <dcterms:created xsi:type="dcterms:W3CDTF">2020-01-23T20:44:36Z</dcterms:created>
  <dcterms:modified xsi:type="dcterms:W3CDTF">2022-02-10T15:09:54Z</dcterms:modified>
</cp:coreProperties>
</file>